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45"/>
  </p:notesMasterIdLst>
  <p:handoutMasterIdLst>
    <p:handoutMasterId r:id="rId46"/>
  </p:handoutMasterIdLst>
  <p:sldIdLst>
    <p:sldId id="3450" r:id="rId5"/>
    <p:sldId id="3465" r:id="rId6"/>
    <p:sldId id="3451" r:id="rId7"/>
    <p:sldId id="3560" r:id="rId8"/>
    <p:sldId id="3561" r:id="rId9"/>
    <p:sldId id="3578" r:id="rId10"/>
    <p:sldId id="3544" r:id="rId11"/>
    <p:sldId id="3499" r:id="rId12"/>
    <p:sldId id="3537" r:id="rId13"/>
    <p:sldId id="3542" r:id="rId14"/>
    <p:sldId id="3554" r:id="rId15"/>
    <p:sldId id="3529" r:id="rId16"/>
    <p:sldId id="3574" r:id="rId17"/>
    <p:sldId id="3523" r:id="rId18"/>
    <p:sldId id="3468" r:id="rId19"/>
    <p:sldId id="3575" r:id="rId20"/>
    <p:sldId id="3567" r:id="rId21"/>
    <p:sldId id="3550" r:id="rId22"/>
    <p:sldId id="3573" r:id="rId23"/>
    <p:sldId id="3551" r:id="rId24"/>
    <p:sldId id="3570" r:id="rId25"/>
    <p:sldId id="3534" r:id="rId26"/>
    <p:sldId id="3566" r:id="rId27"/>
    <p:sldId id="3548" r:id="rId28"/>
    <p:sldId id="3555" r:id="rId29"/>
    <p:sldId id="3569" r:id="rId30"/>
    <p:sldId id="3553" r:id="rId31"/>
    <p:sldId id="3563" r:id="rId32"/>
    <p:sldId id="3452" r:id="rId33"/>
    <p:sldId id="3564" r:id="rId34"/>
    <p:sldId id="3538" r:id="rId35"/>
    <p:sldId id="3496" r:id="rId36"/>
    <p:sldId id="3549" r:id="rId37"/>
    <p:sldId id="3541" r:id="rId38"/>
    <p:sldId id="3539" r:id="rId39"/>
    <p:sldId id="3577" r:id="rId40"/>
    <p:sldId id="3485" r:id="rId41"/>
    <p:sldId id="3503" r:id="rId42"/>
    <p:sldId id="3426" r:id="rId43"/>
    <p:sldId id="3391" r:id="rId4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EBC69D"/>
    <a:srgbClr val="D67346"/>
    <a:srgbClr val="777777"/>
    <a:srgbClr val="CC0000"/>
    <a:srgbClr val="CC0066"/>
    <a:srgbClr val="685E58"/>
    <a:srgbClr val="C3BDB9"/>
    <a:srgbClr val="CFD5EA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9" autoAdjust="0"/>
    <p:restoredTop sz="93593" autoAdjust="0"/>
  </p:normalViewPr>
  <p:slideViewPr>
    <p:cSldViewPr snapToGrid="0">
      <p:cViewPr varScale="1">
        <p:scale>
          <a:sx n="86" d="100"/>
          <a:sy n="86" d="100"/>
        </p:scale>
        <p:origin x="2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9"/>
    </p:cViewPr>
  </p:sorterViewPr>
  <p:notesViewPr>
    <p:cSldViewPr snapToGrid="0">
      <p:cViewPr varScale="1">
        <p:scale>
          <a:sx n="55" d="100"/>
          <a:sy n="55" d="100"/>
        </p:scale>
        <p:origin x="224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EAEA23-B0BF-4272-BF83-46809A7D31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325A8E-F4CE-4FAD-AD09-1F03F62151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09467E27-97FA-474F-BFB0-75B19A94DB0B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C2435-D478-475E-BCD8-565D0AA051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C36B5-8C23-492D-BDE7-1A8954DC6E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68773BE4-B36B-4377-8F3A-5B0AF61AA8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397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4F8B1BD0-ED48-41E3-A741-E894652BCD07}" type="datetimeFigureOut">
              <a:rPr lang="en-US" smtClean="0"/>
              <a:t>6/16/2022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52822326-1698-45D5-AAD8-76734C1DA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2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078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00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77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742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493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3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000000"/>
              </a:solidFill>
              <a:effectLst/>
              <a:latin typeface="Avenir-Medium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995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756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245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070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0" i="0" u="none" strike="noStrike" baseline="0" dirty="0">
                <a:latin typeface="Font Awesome 5 Pro Solid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3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656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4582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399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529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4484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5584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922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122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870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58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534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821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83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866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28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544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63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69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523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0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22326-1698-45D5-AAD8-76734C1DAF6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22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1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6022E16-EC27-45A6-8221-7CD6A0CD2A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13890" cy="6858000"/>
          </a:xfrm>
          <a:custGeom>
            <a:avLst/>
            <a:gdLst>
              <a:gd name="connsiteX0" fmla="*/ 0 w 4713890"/>
              <a:gd name="connsiteY0" fmla="*/ 0 h 6858000"/>
              <a:gd name="connsiteX1" fmla="*/ 4713890 w 4713890"/>
              <a:gd name="connsiteY1" fmla="*/ 0 h 6858000"/>
              <a:gd name="connsiteX2" fmla="*/ 4713890 w 4713890"/>
              <a:gd name="connsiteY2" fmla="*/ 6858000 h 6858000"/>
              <a:gd name="connsiteX3" fmla="*/ 0 w 47138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13890" h="6858000">
                <a:moveTo>
                  <a:pt x="0" y="0"/>
                </a:moveTo>
                <a:lnTo>
                  <a:pt x="4713890" y="0"/>
                </a:lnTo>
                <a:lnTo>
                  <a:pt x="471389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777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D1CD7D2-94EA-4502-9D60-5D8824E89D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207172"/>
            <a:ext cx="4528456" cy="3902318"/>
          </a:xfrm>
          <a:custGeom>
            <a:avLst/>
            <a:gdLst>
              <a:gd name="connsiteX0" fmla="*/ 0 w 4528456"/>
              <a:gd name="connsiteY0" fmla="*/ 0 h 3902318"/>
              <a:gd name="connsiteX1" fmla="*/ 2577297 w 4528456"/>
              <a:gd name="connsiteY1" fmla="*/ 0 h 3902318"/>
              <a:gd name="connsiteX2" fmla="*/ 4528456 w 4528456"/>
              <a:gd name="connsiteY2" fmla="*/ 1951159 h 3902318"/>
              <a:gd name="connsiteX3" fmla="*/ 2577297 w 4528456"/>
              <a:gd name="connsiteY3" fmla="*/ 3902318 h 3902318"/>
              <a:gd name="connsiteX4" fmla="*/ 0 w 4528456"/>
              <a:gd name="connsiteY4" fmla="*/ 3902318 h 3902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8456" h="3902318">
                <a:moveTo>
                  <a:pt x="0" y="0"/>
                </a:moveTo>
                <a:lnTo>
                  <a:pt x="2577297" y="0"/>
                </a:lnTo>
                <a:cubicBezTo>
                  <a:pt x="3654892" y="0"/>
                  <a:pt x="4528456" y="873564"/>
                  <a:pt x="4528456" y="1951159"/>
                </a:cubicBezTo>
                <a:cubicBezTo>
                  <a:pt x="4528456" y="3028754"/>
                  <a:pt x="3654892" y="3902318"/>
                  <a:pt x="2577297" y="3902318"/>
                </a:cubicBezTo>
                <a:lnTo>
                  <a:pt x="0" y="390231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173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DAD3FAA8-80F1-46F5-BFBA-3BAA22691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60473" y="1067233"/>
            <a:ext cx="3165493" cy="4799735"/>
          </a:xfrm>
          <a:custGeom>
            <a:avLst/>
            <a:gdLst>
              <a:gd name="connsiteX0" fmla="*/ 66824 w 3165493"/>
              <a:gd name="connsiteY0" fmla="*/ 0 h 4799735"/>
              <a:gd name="connsiteX1" fmla="*/ 3098669 w 3165493"/>
              <a:gd name="connsiteY1" fmla="*/ 0 h 4799735"/>
              <a:gd name="connsiteX2" fmla="*/ 3165493 w 3165493"/>
              <a:gd name="connsiteY2" fmla="*/ 66824 h 4799735"/>
              <a:gd name="connsiteX3" fmla="*/ 3165493 w 3165493"/>
              <a:gd name="connsiteY3" fmla="*/ 4732911 h 4799735"/>
              <a:gd name="connsiteX4" fmla="*/ 3098669 w 3165493"/>
              <a:gd name="connsiteY4" fmla="*/ 4799735 h 4799735"/>
              <a:gd name="connsiteX5" fmla="*/ 66824 w 3165493"/>
              <a:gd name="connsiteY5" fmla="*/ 4799735 h 4799735"/>
              <a:gd name="connsiteX6" fmla="*/ 0 w 3165493"/>
              <a:gd name="connsiteY6" fmla="*/ 4732911 h 4799735"/>
              <a:gd name="connsiteX7" fmla="*/ 0 w 3165493"/>
              <a:gd name="connsiteY7" fmla="*/ 66824 h 4799735"/>
              <a:gd name="connsiteX8" fmla="*/ 66824 w 3165493"/>
              <a:gd name="connsiteY8" fmla="*/ 0 h 479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5493" h="4799735">
                <a:moveTo>
                  <a:pt x="66824" y="0"/>
                </a:moveTo>
                <a:lnTo>
                  <a:pt x="3098669" y="0"/>
                </a:lnTo>
                <a:cubicBezTo>
                  <a:pt x="3135575" y="0"/>
                  <a:pt x="3165493" y="29918"/>
                  <a:pt x="3165493" y="66824"/>
                </a:cubicBezTo>
                <a:lnTo>
                  <a:pt x="3165493" y="4732911"/>
                </a:lnTo>
                <a:cubicBezTo>
                  <a:pt x="3165493" y="4769817"/>
                  <a:pt x="3135575" y="4799735"/>
                  <a:pt x="3098669" y="4799735"/>
                </a:cubicBezTo>
                <a:lnTo>
                  <a:pt x="66824" y="4799735"/>
                </a:lnTo>
                <a:cubicBezTo>
                  <a:pt x="29918" y="4799735"/>
                  <a:pt x="0" y="4769817"/>
                  <a:pt x="0" y="4732911"/>
                </a:cubicBezTo>
                <a:lnTo>
                  <a:pt x="0" y="66824"/>
                </a:lnTo>
                <a:cubicBezTo>
                  <a:pt x="0" y="29918"/>
                  <a:pt x="29918" y="0"/>
                  <a:pt x="66824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385321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FCF420-8621-46B6-80D1-B00BF55095A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68579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ADA30E-6BEE-481A-A96A-12EB1443E8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4632" y="973448"/>
            <a:ext cx="9202736" cy="2278743"/>
          </a:xfrm>
          <a:custGeom>
            <a:avLst/>
            <a:gdLst>
              <a:gd name="connsiteX0" fmla="*/ 60501 w 9202736"/>
              <a:gd name="connsiteY0" fmla="*/ 0 h 2278743"/>
              <a:gd name="connsiteX1" fmla="*/ 9142235 w 9202736"/>
              <a:gd name="connsiteY1" fmla="*/ 0 h 2278743"/>
              <a:gd name="connsiteX2" fmla="*/ 9202736 w 9202736"/>
              <a:gd name="connsiteY2" fmla="*/ 60501 h 2278743"/>
              <a:gd name="connsiteX3" fmla="*/ 9202736 w 9202736"/>
              <a:gd name="connsiteY3" fmla="*/ 2218242 h 2278743"/>
              <a:gd name="connsiteX4" fmla="*/ 9142235 w 9202736"/>
              <a:gd name="connsiteY4" fmla="*/ 2278743 h 2278743"/>
              <a:gd name="connsiteX5" fmla="*/ 60501 w 9202736"/>
              <a:gd name="connsiteY5" fmla="*/ 2278743 h 2278743"/>
              <a:gd name="connsiteX6" fmla="*/ 0 w 9202736"/>
              <a:gd name="connsiteY6" fmla="*/ 2218242 h 2278743"/>
              <a:gd name="connsiteX7" fmla="*/ 0 w 9202736"/>
              <a:gd name="connsiteY7" fmla="*/ 60501 h 2278743"/>
              <a:gd name="connsiteX8" fmla="*/ 60501 w 9202736"/>
              <a:gd name="connsiteY8" fmla="*/ 0 h 22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2736" h="2278743">
                <a:moveTo>
                  <a:pt x="60501" y="0"/>
                </a:moveTo>
                <a:lnTo>
                  <a:pt x="9142235" y="0"/>
                </a:lnTo>
                <a:cubicBezTo>
                  <a:pt x="9175649" y="0"/>
                  <a:pt x="9202736" y="27087"/>
                  <a:pt x="9202736" y="60501"/>
                </a:cubicBezTo>
                <a:lnTo>
                  <a:pt x="9202736" y="2218242"/>
                </a:lnTo>
                <a:cubicBezTo>
                  <a:pt x="9202736" y="2251656"/>
                  <a:pt x="9175649" y="2278743"/>
                  <a:pt x="9142235" y="2278743"/>
                </a:cubicBezTo>
                <a:lnTo>
                  <a:pt x="60501" y="2278743"/>
                </a:lnTo>
                <a:cubicBezTo>
                  <a:pt x="27087" y="2278743"/>
                  <a:pt x="0" y="2251656"/>
                  <a:pt x="0" y="2218242"/>
                </a:cubicBezTo>
                <a:lnTo>
                  <a:pt x="0" y="60501"/>
                </a:lnTo>
                <a:cubicBezTo>
                  <a:pt x="0" y="27087"/>
                  <a:pt x="27087" y="0"/>
                  <a:pt x="605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00" dist="444500" dir="5400000" sx="90000" sy="9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80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44909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80AFF3-AB8F-422F-99C6-C8F1B3446E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1088" y="2106613"/>
            <a:ext cx="1663700" cy="1663700"/>
          </a:xfrm>
          <a:custGeom>
            <a:avLst/>
            <a:gdLst>
              <a:gd name="connsiteX0" fmla="*/ 831850 w 1663700"/>
              <a:gd name="connsiteY0" fmla="*/ 0 h 1663700"/>
              <a:gd name="connsiteX1" fmla="*/ 1663700 w 1663700"/>
              <a:gd name="connsiteY1" fmla="*/ 831850 h 1663700"/>
              <a:gd name="connsiteX2" fmla="*/ 831850 w 1663700"/>
              <a:gd name="connsiteY2" fmla="*/ 1663700 h 1663700"/>
              <a:gd name="connsiteX3" fmla="*/ 0 w 1663700"/>
              <a:gd name="connsiteY3" fmla="*/ 831850 h 1663700"/>
              <a:gd name="connsiteX4" fmla="*/ 831850 w 1663700"/>
              <a:gd name="connsiteY4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700" h="1663700">
                <a:moveTo>
                  <a:pt x="831850" y="0"/>
                </a:moveTo>
                <a:cubicBezTo>
                  <a:pt x="1291269" y="0"/>
                  <a:pt x="1663700" y="372432"/>
                  <a:pt x="1663700" y="831850"/>
                </a:cubicBezTo>
                <a:cubicBezTo>
                  <a:pt x="1663700" y="1291269"/>
                  <a:pt x="1291269" y="1663700"/>
                  <a:pt x="831850" y="1663700"/>
                </a:cubicBezTo>
                <a:cubicBezTo>
                  <a:pt x="372432" y="1663700"/>
                  <a:pt x="0" y="1291269"/>
                  <a:pt x="0" y="831850"/>
                </a:cubicBezTo>
                <a:cubicBezTo>
                  <a:pt x="0" y="372432"/>
                  <a:pt x="372432" y="0"/>
                  <a:pt x="831850" y="0"/>
                </a:cubicBezTo>
                <a:close/>
              </a:path>
            </a:pathLst>
          </a:custGeom>
          <a:solidFill>
            <a:schemeClr val="bg1"/>
          </a:solidFill>
          <a:ln w="69850">
            <a:solidFill>
              <a:schemeClr val="bg1"/>
            </a:solidFill>
          </a:ln>
          <a:effectLst>
            <a:outerShdw blurRad="571500" dist="3810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DBFBEC2-57E0-4569-BFCD-9273D0E16A8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59796" y="2106613"/>
            <a:ext cx="1663700" cy="1663700"/>
          </a:xfrm>
          <a:custGeom>
            <a:avLst/>
            <a:gdLst>
              <a:gd name="connsiteX0" fmla="*/ 831850 w 1663700"/>
              <a:gd name="connsiteY0" fmla="*/ 0 h 1663700"/>
              <a:gd name="connsiteX1" fmla="*/ 1663700 w 1663700"/>
              <a:gd name="connsiteY1" fmla="*/ 831850 h 1663700"/>
              <a:gd name="connsiteX2" fmla="*/ 831850 w 1663700"/>
              <a:gd name="connsiteY2" fmla="*/ 1663700 h 1663700"/>
              <a:gd name="connsiteX3" fmla="*/ 0 w 1663700"/>
              <a:gd name="connsiteY3" fmla="*/ 831850 h 1663700"/>
              <a:gd name="connsiteX4" fmla="*/ 831850 w 1663700"/>
              <a:gd name="connsiteY4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700" h="1663700">
                <a:moveTo>
                  <a:pt x="831850" y="0"/>
                </a:moveTo>
                <a:cubicBezTo>
                  <a:pt x="1291269" y="0"/>
                  <a:pt x="1663700" y="372432"/>
                  <a:pt x="1663700" y="831850"/>
                </a:cubicBezTo>
                <a:cubicBezTo>
                  <a:pt x="1663700" y="1291269"/>
                  <a:pt x="1291269" y="1663700"/>
                  <a:pt x="831850" y="1663700"/>
                </a:cubicBezTo>
                <a:cubicBezTo>
                  <a:pt x="372432" y="1663700"/>
                  <a:pt x="0" y="1291269"/>
                  <a:pt x="0" y="831850"/>
                </a:cubicBezTo>
                <a:cubicBezTo>
                  <a:pt x="0" y="372432"/>
                  <a:pt x="372432" y="0"/>
                  <a:pt x="831850" y="0"/>
                </a:cubicBezTo>
                <a:close/>
              </a:path>
            </a:pathLst>
          </a:custGeom>
          <a:solidFill>
            <a:schemeClr val="bg1"/>
          </a:solidFill>
          <a:ln w="69850">
            <a:solidFill>
              <a:schemeClr val="bg1"/>
            </a:solidFill>
          </a:ln>
          <a:effectLst>
            <a:outerShdw blurRad="571500" dist="3810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EF95A3E-1B29-446F-985E-A7B39778BC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77212" y="2106613"/>
            <a:ext cx="1663700" cy="1663700"/>
          </a:xfrm>
          <a:custGeom>
            <a:avLst/>
            <a:gdLst>
              <a:gd name="connsiteX0" fmla="*/ 831850 w 1663700"/>
              <a:gd name="connsiteY0" fmla="*/ 0 h 1663700"/>
              <a:gd name="connsiteX1" fmla="*/ 1663700 w 1663700"/>
              <a:gd name="connsiteY1" fmla="*/ 831850 h 1663700"/>
              <a:gd name="connsiteX2" fmla="*/ 831850 w 1663700"/>
              <a:gd name="connsiteY2" fmla="*/ 1663700 h 1663700"/>
              <a:gd name="connsiteX3" fmla="*/ 0 w 1663700"/>
              <a:gd name="connsiteY3" fmla="*/ 831850 h 1663700"/>
              <a:gd name="connsiteX4" fmla="*/ 831850 w 1663700"/>
              <a:gd name="connsiteY4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700" h="1663700">
                <a:moveTo>
                  <a:pt x="831850" y="0"/>
                </a:moveTo>
                <a:cubicBezTo>
                  <a:pt x="1291269" y="0"/>
                  <a:pt x="1663700" y="372432"/>
                  <a:pt x="1663700" y="831850"/>
                </a:cubicBezTo>
                <a:cubicBezTo>
                  <a:pt x="1663700" y="1291269"/>
                  <a:pt x="1291269" y="1663700"/>
                  <a:pt x="831850" y="1663700"/>
                </a:cubicBezTo>
                <a:cubicBezTo>
                  <a:pt x="372432" y="1663700"/>
                  <a:pt x="0" y="1291269"/>
                  <a:pt x="0" y="831850"/>
                </a:cubicBezTo>
                <a:cubicBezTo>
                  <a:pt x="0" y="372432"/>
                  <a:pt x="372432" y="0"/>
                  <a:pt x="831850" y="0"/>
                </a:cubicBezTo>
                <a:close/>
              </a:path>
            </a:pathLst>
          </a:custGeom>
          <a:solidFill>
            <a:schemeClr val="bg1"/>
          </a:solidFill>
          <a:ln w="69850">
            <a:solidFill>
              <a:schemeClr val="bg1"/>
            </a:solidFill>
          </a:ln>
          <a:effectLst>
            <a:outerShdw blurRad="571500" dist="3810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1140075-321C-46A0-8B5F-BF8B0811C82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68504" y="2106613"/>
            <a:ext cx="1663700" cy="1663700"/>
          </a:xfrm>
          <a:custGeom>
            <a:avLst/>
            <a:gdLst>
              <a:gd name="connsiteX0" fmla="*/ 831850 w 1663700"/>
              <a:gd name="connsiteY0" fmla="*/ 0 h 1663700"/>
              <a:gd name="connsiteX1" fmla="*/ 1663700 w 1663700"/>
              <a:gd name="connsiteY1" fmla="*/ 831850 h 1663700"/>
              <a:gd name="connsiteX2" fmla="*/ 831850 w 1663700"/>
              <a:gd name="connsiteY2" fmla="*/ 1663700 h 1663700"/>
              <a:gd name="connsiteX3" fmla="*/ 0 w 1663700"/>
              <a:gd name="connsiteY3" fmla="*/ 831850 h 1663700"/>
              <a:gd name="connsiteX4" fmla="*/ 831850 w 1663700"/>
              <a:gd name="connsiteY4" fmla="*/ 0 h 1663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3700" h="1663700">
                <a:moveTo>
                  <a:pt x="831850" y="0"/>
                </a:moveTo>
                <a:cubicBezTo>
                  <a:pt x="1291269" y="0"/>
                  <a:pt x="1663700" y="372432"/>
                  <a:pt x="1663700" y="831850"/>
                </a:cubicBezTo>
                <a:cubicBezTo>
                  <a:pt x="1663700" y="1291269"/>
                  <a:pt x="1291269" y="1663700"/>
                  <a:pt x="831850" y="1663700"/>
                </a:cubicBezTo>
                <a:cubicBezTo>
                  <a:pt x="372432" y="1663700"/>
                  <a:pt x="0" y="1291269"/>
                  <a:pt x="0" y="831850"/>
                </a:cubicBezTo>
                <a:cubicBezTo>
                  <a:pt x="0" y="372432"/>
                  <a:pt x="372432" y="0"/>
                  <a:pt x="831850" y="0"/>
                </a:cubicBezTo>
                <a:close/>
              </a:path>
            </a:pathLst>
          </a:custGeom>
          <a:solidFill>
            <a:schemeClr val="bg1"/>
          </a:solidFill>
          <a:ln w="69850">
            <a:solidFill>
              <a:schemeClr val="bg1"/>
            </a:solidFill>
          </a:ln>
          <a:effectLst>
            <a:outerShdw blurRad="571500" dist="3810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4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1151687-65A0-4DEA-8FF2-96D78C89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87" y="623192"/>
            <a:ext cx="10522424" cy="4993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400" b="1">
                <a:gradFill flip="none" rotWithShape="1">
                  <a:gsLst>
                    <a:gs pos="0">
                      <a:srgbClr val="D13239"/>
                    </a:gs>
                    <a:gs pos="100000">
                      <a:srgbClr val="F78E1E"/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4991BA-121C-4D44-8EA6-21A49A786AA4}"/>
              </a:ext>
            </a:extLst>
          </p:cNvPr>
          <p:cNvCxnSpPr>
            <a:cxnSpLocks/>
          </p:cNvCxnSpPr>
          <p:nvPr userDrawn="1"/>
        </p:nvCxnSpPr>
        <p:spPr>
          <a:xfrm>
            <a:off x="864393" y="1287835"/>
            <a:ext cx="10191751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639293-637D-4D71-934D-230A808F9861}"/>
              </a:ext>
            </a:extLst>
          </p:cNvPr>
          <p:cNvCxnSpPr>
            <a:cxnSpLocks/>
          </p:cNvCxnSpPr>
          <p:nvPr userDrawn="1"/>
        </p:nvCxnSpPr>
        <p:spPr>
          <a:xfrm>
            <a:off x="11193738" y="1287835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C01A1B-81AD-43C8-8E94-6803F2964BCA}"/>
              </a:ext>
            </a:extLst>
          </p:cNvPr>
          <p:cNvCxnSpPr>
            <a:cxnSpLocks/>
          </p:cNvCxnSpPr>
          <p:nvPr userDrawn="1"/>
        </p:nvCxnSpPr>
        <p:spPr>
          <a:xfrm>
            <a:off x="11327088" y="1287835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ACBEB41-37E5-421E-B20A-3C67F9776D7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376" y="1406319"/>
            <a:ext cx="10522424" cy="48029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13239"/>
              </a:buClr>
              <a:buFont typeface="Calibri" panose="020F0502020204030204" pitchFamily="34" charset="0"/>
              <a:buChar char="•"/>
              <a:defRPr sz="2800"/>
            </a:lvl1pPr>
            <a:lvl2pPr marL="685800" indent="-228600">
              <a:buClr>
                <a:srgbClr val="F78E1E"/>
              </a:buClr>
              <a:buFont typeface="Calibri" panose="020F0502020204030204" pitchFamily="34" charset="0"/>
              <a:buChar char="•"/>
              <a:defRPr sz="2400"/>
            </a:lvl2pPr>
            <a:lvl3pPr marL="11430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4pPr>
            <a:lvl5pPr marL="20574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1685BB0-A9F7-4845-8E42-612979112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372" y="298780"/>
            <a:ext cx="10520039" cy="2440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 spc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87D2C8-F88B-487E-9055-7011988A19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60" y="6169582"/>
            <a:ext cx="2459180" cy="536018"/>
          </a:xfrm>
          <a:prstGeom prst="rect">
            <a:avLst/>
          </a:prstGeom>
        </p:spPr>
      </p:pic>
      <p:sp>
        <p:nvSpPr>
          <p:cNvPr id="24" name="Oval 12">
            <a:extLst>
              <a:ext uri="{FF2B5EF4-FFF2-40B4-BE49-F238E27FC236}">
                <a16:creationId xmlns:a16="http://schemas.microsoft.com/office/drawing/2014/main" id="{B3CA56AE-84C8-4EA9-8E92-2FEF9E58B1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32344" y="6172200"/>
            <a:ext cx="533400" cy="533400"/>
          </a:xfrm>
          <a:prstGeom prst="ellipse">
            <a:avLst/>
          </a:prstGeom>
          <a:solidFill>
            <a:srgbClr val="B71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65BB271-80EF-44B1-BCAB-F997ACADB20E}" type="slidenum">
              <a:rPr lang="en-US" altLang="en-US" sz="18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2028EE3-5061-4C46-8C22-FE21B1D60A1C}"/>
              </a:ext>
            </a:extLst>
          </p:cNvPr>
          <p:cNvCxnSpPr>
            <a:cxnSpLocks/>
          </p:cNvCxnSpPr>
          <p:nvPr userDrawn="1"/>
        </p:nvCxnSpPr>
        <p:spPr>
          <a:xfrm>
            <a:off x="2995127" y="6435746"/>
            <a:ext cx="8041967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F093088-5411-4D1C-8925-343D3969678A}"/>
              </a:ext>
            </a:extLst>
          </p:cNvPr>
          <p:cNvCxnSpPr>
            <a:cxnSpLocks/>
          </p:cNvCxnSpPr>
          <p:nvPr userDrawn="1"/>
        </p:nvCxnSpPr>
        <p:spPr>
          <a:xfrm>
            <a:off x="11182875" y="6435746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5B281FD-244C-4A7A-951D-571852D52839}"/>
              </a:ext>
            </a:extLst>
          </p:cNvPr>
          <p:cNvCxnSpPr>
            <a:cxnSpLocks/>
          </p:cNvCxnSpPr>
          <p:nvPr userDrawn="1"/>
        </p:nvCxnSpPr>
        <p:spPr>
          <a:xfrm>
            <a:off x="11316225" y="6435746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7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1151687-65A0-4DEA-8FF2-96D78C89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87" y="623192"/>
            <a:ext cx="10522424" cy="4993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400" b="1">
                <a:gradFill flip="none" rotWithShape="1">
                  <a:gsLst>
                    <a:gs pos="0">
                      <a:srgbClr val="D13239"/>
                    </a:gs>
                    <a:gs pos="100000">
                      <a:srgbClr val="F78E1E"/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D3005C-8EF1-45DF-A22E-3EBCE664F9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60" y="6169582"/>
            <a:ext cx="2459180" cy="536018"/>
          </a:xfrm>
          <a:prstGeom prst="rect">
            <a:avLst/>
          </a:prstGeom>
        </p:spPr>
      </p:pic>
      <p:sp>
        <p:nvSpPr>
          <p:cNvPr id="9" name="Oval 12">
            <a:extLst>
              <a:ext uri="{FF2B5EF4-FFF2-40B4-BE49-F238E27FC236}">
                <a16:creationId xmlns:a16="http://schemas.microsoft.com/office/drawing/2014/main" id="{5D159DBF-3B27-445C-88CE-AA936F4479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32344" y="6172200"/>
            <a:ext cx="533400" cy="533400"/>
          </a:xfrm>
          <a:prstGeom prst="ellipse">
            <a:avLst/>
          </a:prstGeom>
          <a:solidFill>
            <a:srgbClr val="B71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65BB271-80EF-44B1-BCAB-F997ACADB20E}" type="slidenum">
              <a:rPr lang="en-US" altLang="en-US" sz="18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4991BA-121C-4D44-8EA6-21A49A786AA4}"/>
              </a:ext>
            </a:extLst>
          </p:cNvPr>
          <p:cNvCxnSpPr>
            <a:cxnSpLocks/>
          </p:cNvCxnSpPr>
          <p:nvPr userDrawn="1"/>
        </p:nvCxnSpPr>
        <p:spPr>
          <a:xfrm>
            <a:off x="864393" y="1287835"/>
            <a:ext cx="10191751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639293-637D-4D71-934D-230A808F9861}"/>
              </a:ext>
            </a:extLst>
          </p:cNvPr>
          <p:cNvCxnSpPr>
            <a:cxnSpLocks/>
          </p:cNvCxnSpPr>
          <p:nvPr userDrawn="1"/>
        </p:nvCxnSpPr>
        <p:spPr>
          <a:xfrm>
            <a:off x="11193738" y="1287835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C01A1B-81AD-43C8-8E94-6803F2964BCA}"/>
              </a:ext>
            </a:extLst>
          </p:cNvPr>
          <p:cNvCxnSpPr>
            <a:cxnSpLocks/>
          </p:cNvCxnSpPr>
          <p:nvPr userDrawn="1"/>
        </p:nvCxnSpPr>
        <p:spPr>
          <a:xfrm>
            <a:off x="11327088" y="1287835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179CC8-C3E1-4D9B-B49D-1F409A7C422F}"/>
              </a:ext>
            </a:extLst>
          </p:cNvPr>
          <p:cNvCxnSpPr>
            <a:cxnSpLocks/>
          </p:cNvCxnSpPr>
          <p:nvPr userDrawn="1"/>
        </p:nvCxnSpPr>
        <p:spPr>
          <a:xfrm>
            <a:off x="2995127" y="6435746"/>
            <a:ext cx="8041967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1685BB0-A9F7-4845-8E42-612979112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372" y="298780"/>
            <a:ext cx="10520039" cy="2440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 spc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71271F7-FEF0-4533-8521-8724CCC449C2}"/>
              </a:ext>
            </a:extLst>
          </p:cNvPr>
          <p:cNvCxnSpPr>
            <a:cxnSpLocks/>
          </p:cNvCxnSpPr>
          <p:nvPr userDrawn="1"/>
        </p:nvCxnSpPr>
        <p:spPr>
          <a:xfrm>
            <a:off x="11182875" y="6435746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C949ED-46AC-4E4C-88E4-979D693F82A5}"/>
              </a:ext>
            </a:extLst>
          </p:cNvPr>
          <p:cNvCxnSpPr>
            <a:cxnSpLocks/>
          </p:cNvCxnSpPr>
          <p:nvPr userDrawn="1"/>
        </p:nvCxnSpPr>
        <p:spPr>
          <a:xfrm>
            <a:off x="11316225" y="6435746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B30A40E-FB55-4236-BCD2-4BAC641E7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869" y="1408921"/>
            <a:ext cx="5181600" cy="48003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1pPr>
            <a:lvl2pPr marL="6858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2pPr>
            <a:lvl3pPr marL="11430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4pPr>
            <a:lvl5pPr marL="20574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54ED577-C385-4303-A27B-9F5088FB3DC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62869" y="1408921"/>
            <a:ext cx="5181600" cy="48003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1pPr>
            <a:lvl2pPr marL="6858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2pPr>
            <a:lvl3pPr marL="11430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4pPr>
            <a:lvl5pPr marL="20574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867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1151687-65A0-4DEA-8FF2-96D78C89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87" y="623192"/>
            <a:ext cx="5181482" cy="4993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3200" b="1">
                <a:gradFill flip="none" rotWithShape="1">
                  <a:gsLst>
                    <a:gs pos="0">
                      <a:srgbClr val="D13239"/>
                    </a:gs>
                    <a:gs pos="100000">
                      <a:srgbClr val="F78E1E"/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1685BB0-A9F7-4845-8E42-612979112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372" y="298780"/>
            <a:ext cx="10520039" cy="2440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 spc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B30A40E-FB55-4236-BCD2-4BAC641E7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869" y="1408921"/>
            <a:ext cx="5181600" cy="48003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1pPr>
            <a:lvl2pPr marL="6858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2pPr>
            <a:lvl3pPr marL="11430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4pPr>
            <a:lvl5pPr marL="20574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54ED577-C385-4303-A27B-9F5088FB3DC8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62869" y="1408921"/>
            <a:ext cx="5181600" cy="480035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1pPr>
            <a:lvl2pPr marL="6858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2pPr>
            <a:lvl3pPr marL="11430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3pPr>
            <a:lvl4pPr marL="1600200" indent="-228600">
              <a:buClr>
                <a:srgbClr val="F78E1E"/>
              </a:buClr>
              <a:buFont typeface="Calibri" panose="020F0502020204030204" pitchFamily="34" charset="0"/>
              <a:buChar char="•"/>
              <a:defRPr/>
            </a:lvl4pPr>
            <a:lvl5pPr marL="2057400" indent="-228600">
              <a:buClr>
                <a:srgbClr val="D13239"/>
              </a:buClr>
              <a:buFont typeface="Calibri" panose="020F050202020403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1D5F03D-B9B0-460D-A6FD-DED828A8775E}"/>
              </a:ext>
            </a:extLst>
          </p:cNvPr>
          <p:cNvCxnSpPr>
            <a:cxnSpLocks/>
          </p:cNvCxnSpPr>
          <p:nvPr userDrawn="1"/>
        </p:nvCxnSpPr>
        <p:spPr>
          <a:xfrm>
            <a:off x="864393" y="1287835"/>
            <a:ext cx="4843463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5355FA7-766C-4709-8BF4-60F37FA74D7D}"/>
              </a:ext>
            </a:extLst>
          </p:cNvPr>
          <p:cNvCxnSpPr>
            <a:cxnSpLocks/>
          </p:cNvCxnSpPr>
          <p:nvPr userDrawn="1"/>
        </p:nvCxnSpPr>
        <p:spPr>
          <a:xfrm>
            <a:off x="11193738" y="1287835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275FCC-7CFF-44C9-85C1-028B36B8F86B}"/>
              </a:ext>
            </a:extLst>
          </p:cNvPr>
          <p:cNvCxnSpPr>
            <a:cxnSpLocks/>
          </p:cNvCxnSpPr>
          <p:nvPr userDrawn="1"/>
        </p:nvCxnSpPr>
        <p:spPr>
          <a:xfrm>
            <a:off x="11327088" y="1287835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B60C876-ECC4-4CC0-A7BB-6C4BB8319F92}"/>
              </a:ext>
            </a:extLst>
          </p:cNvPr>
          <p:cNvCxnSpPr>
            <a:cxnSpLocks/>
          </p:cNvCxnSpPr>
          <p:nvPr userDrawn="1"/>
        </p:nvCxnSpPr>
        <p:spPr>
          <a:xfrm>
            <a:off x="5852679" y="1287473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CA4D390-A3E0-448C-893A-6C36238F6A1D}"/>
              </a:ext>
            </a:extLst>
          </p:cNvPr>
          <p:cNvCxnSpPr>
            <a:cxnSpLocks/>
          </p:cNvCxnSpPr>
          <p:nvPr userDrawn="1"/>
        </p:nvCxnSpPr>
        <p:spPr>
          <a:xfrm>
            <a:off x="5986029" y="1287473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4B86A65-A7E4-493C-BB82-04E1AADA15CC}"/>
              </a:ext>
            </a:extLst>
          </p:cNvPr>
          <p:cNvCxnSpPr>
            <a:cxnSpLocks/>
          </p:cNvCxnSpPr>
          <p:nvPr userDrawn="1"/>
        </p:nvCxnSpPr>
        <p:spPr>
          <a:xfrm>
            <a:off x="6199621" y="1287835"/>
            <a:ext cx="4843463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879D52E-F76C-43EE-90DD-D221038B534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63280" y="626204"/>
            <a:ext cx="5188131" cy="50002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200" b="1" spc="0" baseline="0">
                <a:gradFill flip="none" rotWithShape="1">
                  <a:gsLst>
                    <a:gs pos="0">
                      <a:srgbClr val="D13239"/>
                    </a:gs>
                    <a:gs pos="100000">
                      <a:srgbClr val="F78E1E"/>
                    </a:gs>
                  </a:gsLst>
                  <a:lin ang="5400000" scaled="1"/>
                  <a:tileRect/>
                </a:gra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E96FEFD-7DEA-4367-B578-D832F729B4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60" y="6169582"/>
            <a:ext cx="2459180" cy="536018"/>
          </a:xfrm>
          <a:prstGeom prst="rect">
            <a:avLst/>
          </a:prstGeom>
        </p:spPr>
      </p:pic>
      <p:sp>
        <p:nvSpPr>
          <p:cNvPr id="20" name="Oval 12">
            <a:extLst>
              <a:ext uri="{FF2B5EF4-FFF2-40B4-BE49-F238E27FC236}">
                <a16:creationId xmlns:a16="http://schemas.microsoft.com/office/drawing/2014/main" id="{C43A0655-096E-414F-ADD5-A8B9096F02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32344" y="6172200"/>
            <a:ext cx="533400" cy="533400"/>
          </a:xfrm>
          <a:prstGeom prst="ellipse">
            <a:avLst/>
          </a:prstGeom>
          <a:solidFill>
            <a:srgbClr val="B71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65BB271-80EF-44B1-BCAB-F997ACADB20E}" type="slidenum">
              <a:rPr lang="en-US" altLang="en-US" sz="18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8E248E-E698-47A1-8D59-D98C91CCC6C6}"/>
              </a:ext>
            </a:extLst>
          </p:cNvPr>
          <p:cNvCxnSpPr>
            <a:cxnSpLocks/>
          </p:cNvCxnSpPr>
          <p:nvPr userDrawn="1"/>
        </p:nvCxnSpPr>
        <p:spPr>
          <a:xfrm>
            <a:off x="2995127" y="6435746"/>
            <a:ext cx="8041967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ED06D88-89D3-43C9-942E-9CB082A757B7}"/>
              </a:ext>
            </a:extLst>
          </p:cNvPr>
          <p:cNvCxnSpPr>
            <a:cxnSpLocks/>
          </p:cNvCxnSpPr>
          <p:nvPr userDrawn="1"/>
        </p:nvCxnSpPr>
        <p:spPr>
          <a:xfrm>
            <a:off x="11182875" y="6435746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DF6B39-5516-4AF5-8031-8396DCF21662}"/>
              </a:ext>
            </a:extLst>
          </p:cNvPr>
          <p:cNvCxnSpPr>
            <a:cxnSpLocks/>
          </p:cNvCxnSpPr>
          <p:nvPr userDrawn="1"/>
        </p:nvCxnSpPr>
        <p:spPr>
          <a:xfrm>
            <a:off x="11316225" y="6435746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58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11151687-65A0-4DEA-8FF2-96D78C891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87" y="623192"/>
            <a:ext cx="10522424" cy="49939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400" b="1">
                <a:gradFill flip="none" rotWithShape="1">
                  <a:gsLst>
                    <a:gs pos="0">
                      <a:srgbClr val="D13239"/>
                    </a:gs>
                    <a:gs pos="100000">
                      <a:srgbClr val="F78E1E"/>
                    </a:gs>
                  </a:gsLst>
                  <a:lin ang="5400000" scaled="1"/>
                  <a:tileRect/>
                </a:gra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44991BA-121C-4D44-8EA6-21A49A786AA4}"/>
              </a:ext>
            </a:extLst>
          </p:cNvPr>
          <p:cNvCxnSpPr>
            <a:cxnSpLocks/>
          </p:cNvCxnSpPr>
          <p:nvPr userDrawn="1"/>
        </p:nvCxnSpPr>
        <p:spPr>
          <a:xfrm>
            <a:off x="864393" y="1287835"/>
            <a:ext cx="10191751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639293-637D-4D71-934D-230A808F9861}"/>
              </a:ext>
            </a:extLst>
          </p:cNvPr>
          <p:cNvCxnSpPr>
            <a:cxnSpLocks/>
          </p:cNvCxnSpPr>
          <p:nvPr userDrawn="1"/>
        </p:nvCxnSpPr>
        <p:spPr>
          <a:xfrm>
            <a:off x="11193738" y="1287835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CC01A1B-81AD-43C8-8E94-6803F2964BCA}"/>
              </a:ext>
            </a:extLst>
          </p:cNvPr>
          <p:cNvCxnSpPr>
            <a:cxnSpLocks/>
          </p:cNvCxnSpPr>
          <p:nvPr userDrawn="1"/>
        </p:nvCxnSpPr>
        <p:spPr>
          <a:xfrm>
            <a:off x="11327088" y="1287835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51685BB0-A9F7-4845-8E42-6129791122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1372" y="298780"/>
            <a:ext cx="10520039" cy="24403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800" b="1" spc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1A00F9-792B-43CA-897C-78EF51023E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60" y="6169582"/>
            <a:ext cx="2459180" cy="536018"/>
          </a:xfrm>
          <a:prstGeom prst="rect">
            <a:avLst/>
          </a:prstGeom>
        </p:spPr>
      </p:pic>
      <p:sp>
        <p:nvSpPr>
          <p:cNvPr id="16" name="Oval 12">
            <a:extLst>
              <a:ext uri="{FF2B5EF4-FFF2-40B4-BE49-F238E27FC236}">
                <a16:creationId xmlns:a16="http://schemas.microsoft.com/office/drawing/2014/main" id="{86F060C1-CB4E-4B39-ACA4-3DFE4E0C95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432344" y="6172200"/>
            <a:ext cx="533400" cy="533400"/>
          </a:xfrm>
          <a:prstGeom prst="ellipse">
            <a:avLst/>
          </a:prstGeom>
          <a:solidFill>
            <a:srgbClr val="B71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65BB271-80EF-44B1-BCAB-F997ACADB20E}" type="slidenum">
              <a:rPr lang="en-US" altLang="en-US" sz="1800" b="1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altLang="en-US" sz="1800" b="1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ED45AA-51ED-4B6C-8D9F-2ED936A862B5}"/>
              </a:ext>
            </a:extLst>
          </p:cNvPr>
          <p:cNvCxnSpPr>
            <a:cxnSpLocks/>
          </p:cNvCxnSpPr>
          <p:nvPr userDrawn="1"/>
        </p:nvCxnSpPr>
        <p:spPr>
          <a:xfrm>
            <a:off x="2995127" y="6435746"/>
            <a:ext cx="8041967" cy="0"/>
          </a:xfrm>
          <a:prstGeom prst="line">
            <a:avLst/>
          </a:prstGeom>
          <a:ln w="63500" cap="rnd">
            <a:gradFill>
              <a:gsLst>
                <a:gs pos="70000">
                  <a:srgbClr val="D13239"/>
                </a:gs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3A06822-09A9-40C3-8D4A-67C82DC9B046}"/>
              </a:ext>
            </a:extLst>
          </p:cNvPr>
          <p:cNvCxnSpPr>
            <a:cxnSpLocks/>
          </p:cNvCxnSpPr>
          <p:nvPr userDrawn="1"/>
        </p:nvCxnSpPr>
        <p:spPr>
          <a:xfrm>
            <a:off x="11182875" y="6435746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D7DC698-95B9-4BE1-9D69-5369191EB72D}"/>
              </a:ext>
            </a:extLst>
          </p:cNvPr>
          <p:cNvCxnSpPr>
            <a:cxnSpLocks/>
          </p:cNvCxnSpPr>
          <p:nvPr userDrawn="1"/>
        </p:nvCxnSpPr>
        <p:spPr>
          <a:xfrm>
            <a:off x="11316225" y="6435746"/>
            <a:ext cx="0" cy="0"/>
          </a:xfrm>
          <a:prstGeom prst="line">
            <a:avLst/>
          </a:prstGeom>
          <a:ln w="63500" cap="rnd">
            <a:gradFill>
              <a:gsLst>
                <a:gs pos="0">
                  <a:srgbClr val="D13239"/>
                </a:gs>
                <a:gs pos="100000">
                  <a:srgbClr val="F78E1E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5712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5DAF795-CC78-4AD8-BE71-6A3D159CDFBA}"/>
              </a:ext>
            </a:extLst>
          </p:cNvPr>
          <p:cNvSpPr/>
          <p:nvPr userDrawn="1"/>
        </p:nvSpPr>
        <p:spPr>
          <a:xfrm>
            <a:off x="0" y="1"/>
            <a:ext cx="12192000" cy="5586689"/>
          </a:xfrm>
          <a:custGeom>
            <a:avLst/>
            <a:gdLst>
              <a:gd name="connsiteX0" fmla="*/ 0 w 12192000"/>
              <a:gd name="connsiteY0" fmla="*/ 0 h 5586689"/>
              <a:gd name="connsiteX1" fmla="*/ 12192000 w 12192000"/>
              <a:gd name="connsiteY1" fmla="*/ 0 h 5586689"/>
              <a:gd name="connsiteX2" fmla="*/ 12192000 w 12192000"/>
              <a:gd name="connsiteY2" fmla="*/ 4454813 h 5586689"/>
              <a:gd name="connsiteX3" fmla="*/ 11960026 w 12192000"/>
              <a:gd name="connsiteY3" fmla="*/ 4545333 h 5586689"/>
              <a:gd name="connsiteX4" fmla="*/ 6096000 w 12192000"/>
              <a:gd name="connsiteY4" fmla="*/ 5586689 h 5586689"/>
              <a:gd name="connsiteX5" fmla="*/ 231975 w 12192000"/>
              <a:gd name="connsiteY5" fmla="*/ 4545333 h 5586689"/>
              <a:gd name="connsiteX6" fmla="*/ 0 w 12192000"/>
              <a:gd name="connsiteY6" fmla="*/ 4454813 h 558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586689">
                <a:moveTo>
                  <a:pt x="0" y="0"/>
                </a:moveTo>
                <a:lnTo>
                  <a:pt x="12192000" y="0"/>
                </a:lnTo>
                <a:lnTo>
                  <a:pt x="12192000" y="4454813"/>
                </a:lnTo>
                <a:lnTo>
                  <a:pt x="11960026" y="4545333"/>
                </a:lnTo>
                <a:cubicBezTo>
                  <a:pt x="10164544" y="5215096"/>
                  <a:pt x="8181164" y="5586689"/>
                  <a:pt x="6096000" y="5586689"/>
                </a:cubicBezTo>
                <a:cubicBezTo>
                  <a:pt x="4010836" y="5586689"/>
                  <a:pt x="2027456" y="5215096"/>
                  <a:pt x="231975" y="4545333"/>
                </a:cubicBezTo>
                <a:lnTo>
                  <a:pt x="0" y="4454813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  <a:tileRect/>
          </a:gradFill>
          <a:ln>
            <a:noFill/>
          </a:ln>
          <a:effectLst>
            <a:outerShdw blurRad="927100" dist="254000" dir="5400000" sx="95000" sy="9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752681D-B363-4CCB-9315-C845BF4F189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"/>
            <a:ext cx="12192000" cy="5306787"/>
          </a:xfrm>
          <a:custGeom>
            <a:avLst/>
            <a:gdLst>
              <a:gd name="connsiteX0" fmla="*/ 0 w 12192000"/>
              <a:gd name="connsiteY0" fmla="*/ 0 h 5306787"/>
              <a:gd name="connsiteX1" fmla="*/ 12192000 w 12192000"/>
              <a:gd name="connsiteY1" fmla="*/ 0 h 5306787"/>
              <a:gd name="connsiteX2" fmla="*/ 12192000 w 12192000"/>
              <a:gd name="connsiteY2" fmla="*/ 3588711 h 5306787"/>
              <a:gd name="connsiteX3" fmla="*/ 12147523 w 12192000"/>
              <a:gd name="connsiteY3" fmla="*/ 3617225 h 5306787"/>
              <a:gd name="connsiteX4" fmla="*/ 6096001 w 12192000"/>
              <a:gd name="connsiteY4" fmla="*/ 5306787 h 5306787"/>
              <a:gd name="connsiteX5" fmla="*/ 44477 w 12192000"/>
              <a:gd name="connsiteY5" fmla="*/ 3617225 h 5306787"/>
              <a:gd name="connsiteX6" fmla="*/ 0 w 12192000"/>
              <a:gd name="connsiteY6" fmla="*/ 3588712 h 53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06787">
                <a:moveTo>
                  <a:pt x="0" y="0"/>
                </a:moveTo>
                <a:lnTo>
                  <a:pt x="12192000" y="0"/>
                </a:lnTo>
                <a:lnTo>
                  <a:pt x="12192000" y="3588711"/>
                </a:lnTo>
                <a:lnTo>
                  <a:pt x="12147523" y="3617225"/>
                </a:lnTo>
                <a:cubicBezTo>
                  <a:pt x="10382995" y="4689379"/>
                  <a:pt x="8311599" y="5306787"/>
                  <a:pt x="6096001" y="5306787"/>
                </a:cubicBezTo>
                <a:cubicBezTo>
                  <a:pt x="3880401" y="5306787"/>
                  <a:pt x="1809005" y="4689379"/>
                  <a:pt x="44477" y="3617225"/>
                </a:cubicBezTo>
                <a:lnTo>
                  <a:pt x="0" y="3588712"/>
                </a:lnTo>
                <a:close/>
              </a:path>
            </a:pathLst>
          </a:custGeom>
          <a:noFill/>
          <a:ln>
            <a:noFill/>
          </a:ln>
          <a:effectLst>
            <a:outerShdw blurRad="342900" dist="241300" dir="5400000" sx="96000" sy="96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lt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17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"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F7F80ED-BBCD-429D-A9FA-BCDE66A969AF}"/>
              </a:ext>
            </a:extLst>
          </p:cNvPr>
          <p:cNvSpPr/>
          <p:nvPr userDrawn="1"/>
        </p:nvSpPr>
        <p:spPr>
          <a:xfrm>
            <a:off x="517454" y="0"/>
            <a:ext cx="8839200" cy="6858000"/>
          </a:xfrm>
          <a:custGeom>
            <a:avLst/>
            <a:gdLst>
              <a:gd name="connsiteX0" fmla="*/ 1632021 w 8839200"/>
              <a:gd name="connsiteY0" fmla="*/ 0 h 6858000"/>
              <a:gd name="connsiteX1" fmla="*/ 7207179 w 8839200"/>
              <a:gd name="connsiteY1" fmla="*/ 0 h 6858000"/>
              <a:gd name="connsiteX2" fmla="*/ 7230876 w 8839200"/>
              <a:gd name="connsiteY2" fmla="*/ 18622 h 6858000"/>
              <a:gd name="connsiteX3" fmla="*/ 8839200 w 8839200"/>
              <a:gd name="connsiteY3" fmla="*/ 3429000 h 6858000"/>
              <a:gd name="connsiteX4" fmla="*/ 7230876 w 8839200"/>
              <a:gd name="connsiteY4" fmla="*/ 6839378 h 6858000"/>
              <a:gd name="connsiteX5" fmla="*/ 7207179 w 8839200"/>
              <a:gd name="connsiteY5" fmla="*/ 6858000 h 6858000"/>
              <a:gd name="connsiteX6" fmla="*/ 1632021 w 8839200"/>
              <a:gd name="connsiteY6" fmla="*/ 6858000 h 6858000"/>
              <a:gd name="connsiteX7" fmla="*/ 1608324 w 8839200"/>
              <a:gd name="connsiteY7" fmla="*/ 6839378 h 6858000"/>
              <a:gd name="connsiteX8" fmla="*/ 0 w 8839200"/>
              <a:gd name="connsiteY8" fmla="*/ 3429000 h 6858000"/>
              <a:gd name="connsiteX9" fmla="*/ 1608324 w 8839200"/>
              <a:gd name="connsiteY9" fmla="*/ 18622 h 6858000"/>
              <a:gd name="connsiteX10" fmla="*/ 1632021 w 8839200"/>
              <a:gd name="connsiteY10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839200" h="6858000">
                <a:moveTo>
                  <a:pt x="1632021" y="0"/>
                </a:moveTo>
                <a:lnTo>
                  <a:pt x="7207179" y="0"/>
                </a:lnTo>
                <a:lnTo>
                  <a:pt x="7230876" y="18622"/>
                </a:lnTo>
                <a:cubicBezTo>
                  <a:pt x="8213120" y="829241"/>
                  <a:pt x="8839200" y="2056006"/>
                  <a:pt x="8839200" y="3429000"/>
                </a:cubicBezTo>
                <a:cubicBezTo>
                  <a:pt x="8839200" y="4801994"/>
                  <a:pt x="8213120" y="6028758"/>
                  <a:pt x="7230876" y="6839378"/>
                </a:cubicBezTo>
                <a:lnTo>
                  <a:pt x="7207179" y="6858000"/>
                </a:lnTo>
                <a:lnTo>
                  <a:pt x="1632021" y="6858000"/>
                </a:lnTo>
                <a:lnTo>
                  <a:pt x="1608324" y="6839378"/>
                </a:lnTo>
                <a:cubicBezTo>
                  <a:pt x="626080" y="6028758"/>
                  <a:pt x="0" y="4801994"/>
                  <a:pt x="0" y="3429000"/>
                </a:cubicBezTo>
                <a:cubicBezTo>
                  <a:pt x="0" y="2056006"/>
                  <a:pt x="626080" y="829241"/>
                  <a:pt x="1608324" y="18622"/>
                </a:cubicBezTo>
                <a:lnTo>
                  <a:pt x="1632021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4953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C7A5-6F65-4F7D-A9B5-69F8026C57BF}"/>
              </a:ext>
            </a:extLst>
          </p:cNvPr>
          <p:cNvSpPr/>
          <p:nvPr userDrawn="1"/>
        </p:nvSpPr>
        <p:spPr>
          <a:xfrm>
            <a:off x="1" y="0"/>
            <a:ext cx="7223053" cy="6858002"/>
          </a:xfrm>
          <a:custGeom>
            <a:avLst/>
            <a:gdLst>
              <a:gd name="connsiteX0" fmla="*/ 15876 w 7223053"/>
              <a:gd name="connsiteY0" fmla="*/ 0 h 6858002"/>
              <a:gd name="connsiteX1" fmla="*/ 5591030 w 7223053"/>
              <a:gd name="connsiteY1" fmla="*/ 0 h 6858002"/>
              <a:gd name="connsiteX2" fmla="*/ 5614729 w 7223053"/>
              <a:gd name="connsiteY2" fmla="*/ 18624 h 6858002"/>
              <a:gd name="connsiteX3" fmla="*/ 7223053 w 7223053"/>
              <a:gd name="connsiteY3" fmla="*/ 3429002 h 6858002"/>
              <a:gd name="connsiteX4" fmla="*/ 5614729 w 7223053"/>
              <a:gd name="connsiteY4" fmla="*/ 6839380 h 6858002"/>
              <a:gd name="connsiteX5" fmla="*/ 5591032 w 7223053"/>
              <a:gd name="connsiteY5" fmla="*/ 6858002 h 6858002"/>
              <a:gd name="connsiteX6" fmla="*/ 15874 w 7223053"/>
              <a:gd name="connsiteY6" fmla="*/ 6858002 h 6858002"/>
              <a:gd name="connsiteX7" fmla="*/ 0 w 7223053"/>
              <a:gd name="connsiteY7" fmla="*/ 6845528 h 6858002"/>
              <a:gd name="connsiteX8" fmla="*/ 0 w 7223053"/>
              <a:gd name="connsiteY8" fmla="*/ 12476 h 6858002"/>
              <a:gd name="connsiteX9" fmla="*/ 15876 w 7223053"/>
              <a:gd name="connsiteY9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223053" h="6858002">
                <a:moveTo>
                  <a:pt x="15876" y="0"/>
                </a:moveTo>
                <a:lnTo>
                  <a:pt x="5591030" y="0"/>
                </a:lnTo>
                <a:lnTo>
                  <a:pt x="5614729" y="18624"/>
                </a:lnTo>
                <a:cubicBezTo>
                  <a:pt x="6596973" y="829243"/>
                  <a:pt x="7223053" y="2056008"/>
                  <a:pt x="7223053" y="3429002"/>
                </a:cubicBezTo>
                <a:cubicBezTo>
                  <a:pt x="7223053" y="4801996"/>
                  <a:pt x="6596973" y="6028760"/>
                  <a:pt x="5614729" y="6839380"/>
                </a:cubicBezTo>
                <a:lnTo>
                  <a:pt x="5591032" y="6858002"/>
                </a:lnTo>
                <a:lnTo>
                  <a:pt x="15874" y="6858002"/>
                </a:lnTo>
                <a:lnTo>
                  <a:pt x="0" y="6845528"/>
                </a:lnTo>
                <a:lnTo>
                  <a:pt x="0" y="12476"/>
                </a:lnTo>
                <a:lnTo>
                  <a:pt x="15876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4953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762C0FE-205B-426D-906C-309F70671713}"/>
              </a:ext>
            </a:extLst>
          </p:cNvPr>
          <p:cNvSpPr/>
          <p:nvPr/>
        </p:nvSpPr>
        <p:spPr>
          <a:xfrm>
            <a:off x="1" y="0"/>
            <a:ext cx="5089453" cy="6858001"/>
          </a:xfrm>
          <a:custGeom>
            <a:avLst/>
            <a:gdLst>
              <a:gd name="connsiteX0" fmla="*/ 0 w 5089453"/>
              <a:gd name="connsiteY0" fmla="*/ 0 h 6858001"/>
              <a:gd name="connsiteX1" fmla="*/ 3457432 w 5089453"/>
              <a:gd name="connsiteY1" fmla="*/ 0 h 6858001"/>
              <a:gd name="connsiteX2" fmla="*/ 3481129 w 5089453"/>
              <a:gd name="connsiteY2" fmla="*/ 18622 h 6858001"/>
              <a:gd name="connsiteX3" fmla="*/ 5089453 w 5089453"/>
              <a:gd name="connsiteY3" fmla="*/ 3429000 h 6858001"/>
              <a:gd name="connsiteX4" fmla="*/ 3481129 w 5089453"/>
              <a:gd name="connsiteY4" fmla="*/ 6839378 h 6858001"/>
              <a:gd name="connsiteX5" fmla="*/ 3457431 w 5089453"/>
              <a:gd name="connsiteY5" fmla="*/ 6858001 h 6858001"/>
              <a:gd name="connsiteX6" fmla="*/ 0 w 5089453"/>
              <a:gd name="connsiteY6" fmla="*/ 6858001 h 6858001"/>
              <a:gd name="connsiteX7" fmla="*/ 0 w 5089453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89453" h="6858001">
                <a:moveTo>
                  <a:pt x="0" y="0"/>
                </a:moveTo>
                <a:lnTo>
                  <a:pt x="3457432" y="0"/>
                </a:lnTo>
                <a:lnTo>
                  <a:pt x="3481129" y="18622"/>
                </a:lnTo>
                <a:cubicBezTo>
                  <a:pt x="4463373" y="829241"/>
                  <a:pt x="5089453" y="2056006"/>
                  <a:pt x="5089453" y="3429000"/>
                </a:cubicBezTo>
                <a:cubicBezTo>
                  <a:pt x="5089453" y="4801994"/>
                  <a:pt x="4463373" y="6028758"/>
                  <a:pt x="3481129" y="6839378"/>
                </a:cubicBezTo>
                <a:lnTo>
                  <a:pt x="3457431" y="6858001"/>
                </a:lnTo>
                <a:lnTo>
                  <a:pt x="0" y="685800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2700000" scaled="0"/>
          </a:gradFill>
          <a:ln>
            <a:noFill/>
          </a:ln>
          <a:effectLst>
            <a:outerShdw blurRad="495300" dist="38100" dir="2700000" algn="tl" rotWithShape="0">
              <a:prstClr val="black">
                <a:alpha val="1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6D3D1F0-2651-4D78-BE93-13D71B46789F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6178867" y="818645"/>
            <a:ext cx="5220712" cy="5220712"/>
          </a:xfrm>
          <a:custGeom>
            <a:avLst/>
            <a:gdLst>
              <a:gd name="connsiteX0" fmla="*/ 2610356 w 5220712"/>
              <a:gd name="connsiteY0" fmla="*/ 0 h 5220712"/>
              <a:gd name="connsiteX1" fmla="*/ 5220712 w 5220712"/>
              <a:gd name="connsiteY1" fmla="*/ 2610356 h 5220712"/>
              <a:gd name="connsiteX2" fmla="*/ 2610356 w 5220712"/>
              <a:gd name="connsiteY2" fmla="*/ 5220712 h 5220712"/>
              <a:gd name="connsiteX3" fmla="*/ 0 w 5220712"/>
              <a:gd name="connsiteY3" fmla="*/ 2610356 h 5220712"/>
              <a:gd name="connsiteX4" fmla="*/ 2610356 w 5220712"/>
              <a:gd name="connsiteY4" fmla="*/ 0 h 5220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0712" h="5220712">
                <a:moveTo>
                  <a:pt x="2610356" y="0"/>
                </a:moveTo>
                <a:cubicBezTo>
                  <a:pt x="4052016" y="0"/>
                  <a:pt x="5220712" y="1168696"/>
                  <a:pt x="5220712" y="2610356"/>
                </a:cubicBezTo>
                <a:cubicBezTo>
                  <a:pt x="5220712" y="4052016"/>
                  <a:pt x="4052016" y="5220712"/>
                  <a:pt x="2610356" y="5220712"/>
                </a:cubicBezTo>
                <a:cubicBezTo>
                  <a:pt x="1168696" y="5220712"/>
                  <a:pt x="0" y="4052016"/>
                  <a:pt x="0" y="2610356"/>
                </a:cubicBezTo>
                <a:cubicBezTo>
                  <a:pt x="0" y="1168696"/>
                  <a:pt x="1168696" y="0"/>
                  <a:pt x="2610356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342900" dist="241300" dir="5400000" sx="96000" sy="96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>
              <a:defRPr lang="en-US" sz="1600" dirty="0">
                <a:solidFill>
                  <a:schemeClr val="lt1"/>
                </a:solidFill>
              </a:defRPr>
            </a:lvl1pPr>
          </a:lstStyle>
          <a:p>
            <a:pPr marL="0" marR="0" lvl="0" indent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02872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843755-3DDD-4771-B6C9-202D9C8018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12623" y="0"/>
            <a:ext cx="8079376" cy="6858000"/>
          </a:xfrm>
          <a:custGeom>
            <a:avLst/>
            <a:gdLst>
              <a:gd name="connsiteX0" fmla="*/ 0 w 8079376"/>
              <a:gd name="connsiteY0" fmla="*/ 0 h 6858000"/>
              <a:gd name="connsiteX1" fmla="*/ 8079376 w 8079376"/>
              <a:gd name="connsiteY1" fmla="*/ 0 h 6858000"/>
              <a:gd name="connsiteX2" fmla="*/ 8079376 w 8079376"/>
              <a:gd name="connsiteY2" fmla="*/ 6858000 h 6858000"/>
              <a:gd name="connsiteX3" fmla="*/ 5511963 w 8079376"/>
              <a:gd name="connsiteY3" fmla="*/ 6858000 h 6858000"/>
              <a:gd name="connsiteX4" fmla="*/ 5469942 w 8079376"/>
              <a:gd name="connsiteY4" fmla="*/ 6826284 h 6858000"/>
              <a:gd name="connsiteX5" fmla="*/ 5355843 w 8079376"/>
              <a:gd name="connsiteY5" fmla="*/ 6725264 h 6858000"/>
              <a:gd name="connsiteX6" fmla="*/ 3556539 w 8079376"/>
              <a:gd name="connsiteY6" fmla="*/ 3834580 h 6858000"/>
              <a:gd name="connsiteX7" fmla="*/ 1019816 w 8079376"/>
              <a:gd name="connsiteY7" fmla="*/ 2359742 h 6858000"/>
              <a:gd name="connsiteX8" fmla="*/ 10215 w 8079376"/>
              <a:gd name="connsiteY8" fmla="*/ 1102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79376" h="6858000">
                <a:moveTo>
                  <a:pt x="0" y="0"/>
                </a:moveTo>
                <a:lnTo>
                  <a:pt x="8079376" y="0"/>
                </a:lnTo>
                <a:lnTo>
                  <a:pt x="8079376" y="6858000"/>
                </a:lnTo>
                <a:lnTo>
                  <a:pt x="5511963" y="6858000"/>
                </a:lnTo>
                <a:lnTo>
                  <a:pt x="5469942" y="6826284"/>
                </a:lnTo>
                <a:cubicBezTo>
                  <a:pt x="5430324" y="6793946"/>
                  <a:pt x="5392253" y="6760292"/>
                  <a:pt x="5355843" y="6725264"/>
                </a:cubicBezTo>
                <a:cubicBezTo>
                  <a:pt x="4190720" y="5604387"/>
                  <a:pt x="4279210" y="4562167"/>
                  <a:pt x="3556539" y="3834580"/>
                </a:cubicBezTo>
                <a:cubicBezTo>
                  <a:pt x="2833869" y="3106993"/>
                  <a:pt x="1614667" y="3038168"/>
                  <a:pt x="1019816" y="2359742"/>
                </a:cubicBezTo>
                <a:cubicBezTo>
                  <a:pt x="499322" y="1766119"/>
                  <a:pt x="106800" y="924078"/>
                  <a:pt x="10215" y="110267"/>
                </a:cubicBezTo>
                <a:close/>
              </a:path>
            </a:pathLst>
          </a:custGeom>
          <a:noFill/>
          <a:effectLst>
            <a:outerShdw blurRad="1270000" dist="571500" dir="5400000" sx="89000" sy="89000" algn="t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>
            <a:lvl1pPr>
              <a:defRPr lang="en-US" sz="16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Image placeholder</a:t>
            </a:r>
          </a:p>
          <a:p>
            <a:pPr marL="0" lv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6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4E6AAED-5A2D-4B70-9308-297288F05B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9415" y="2286000"/>
            <a:ext cx="4960668" cy="2286000"/>
          </a:xfrm>
          <a:custGeom>
            <a:avLst/>
            <a:gdLst>
              <a:gd name="connsiteX0" fmla="*/ 0 w 4960668"/>
              <a:gd name="connsiteY0" fmla="*/ 0 h 2286000"/>
              <a:gd name="connsiteX1" fmla="*/ 4960668 w 4960668"/>
              <a:gd name="connsiteY1" fmla="*/ 0 h 2286000"/>
              <a:gd name="connsiteX2" fmla="*/ 4960668 w 4960668"/>
              <a:gd name="connsiteY2" fmla="*/ 2286000 h 2286000"/>
              <a:gd name="connsiteX3" fmla="*/ 0 w 4960668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60668" h="2286000">
                <a:moveTo>
                  <a:pt x="0" y="0"/>
                </a:moveTo>
                <a:lnTo>
                  <a:pt x="4960668" y="0"/>
                </a:lnTo>
                <a:lnTo>
                  <a:pt x="4960668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81FA1-9715-4917-A7D0-6BF00099EB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954917" cy="2286000"/>
          </a:xfrm>
          <a:custGeom>
            <a:avLst/>
            <a:gdLst>
              <a:gd name="connsiteX0" fmla="*/ 0 w 4954917"/>
              <a:gd name="connsiteY0" fmla="*/ 0 h 2286000"/>
              <a:gd name="connsiteX1" fmla="*/ 4954917 w 4954917"/>
              <a:gd name="connsiteY1" fmla="*/ 0 h 2286000"/>
              <a:gd name="connsiteX2" fmla="*/ 4954917 w 4954917"/>
              <a:gd name="connsiteY2" fmla="*/ 2286000 h 2286000"/>
              <a:gd name="connsiteX3" fmla="*/ 0 w 4954917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4917" h="2286000">
                <a:moveTo>
                  <a:pt x="0" y="0"/>
                </a:moveTo>
                <a:lnTo>
                  <a:pt x="4954917" y="0"/>
                </a:lnTo>
                <a:lnTo>
                  <a:pt x="4954917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9ECC841-62D9-43F7-91FE-B1FC003344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668" y="4572000"/>
            <a:ext cx="4956834" cy="2286000"/>
          </a:xfrm>
          <a:custGeom>
            <a:avLst/>
            <a:gdLst>
              <a:gd name="connsiteX0" fmla="*/ 0 w 4956834"/>
              <a:gd name="connsiteY0" fmla="*/ 0 h 2286000"/>
              <a:gd name="connsiteX1" fmla="*/ 4956834 w 4956834"/>
              <a:gd name="connsiteY1" fmla="*/ 0 h 2286000"/>
              <a:gd name="connsiteX2" fmla="*/ 4956834 w 4956834"/>
              <a:gd name="connsiteY2" fmla="*/ 2286000 h 2286000"/>
              <a:gd name="connsiteX3" fmla="*/ 0 w 4956834"/>
              <a:gd name="connsiteY3" fmla="*/ 2286000 h 228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834" h="2286000">
                <a:moveTo>
                  <a:pt x="0" y="0"/>
                </a:moveTo>
                <a:lnTo>
                  <a:pt x="4956834" y="0"/>
                </a:lnTo>
                <a:lnTo>
                  <a:pt x="4956834" y="2286000"/>
                </a:lnTo>
                <a:lnTo>
                  <a:pt x="0" y="2286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08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08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744" r:id="rId2"/>
    <p:sldLayoutId id="2147483745" r:id="rId3"/>
    <p:sldLayoutId id="2147483746" r:id="rId4"/>
    <p:sldLayoutId id="2147483747" r:id="rId5"/>
    <p:sldLayoutId id="2147483659" r:id="rId6"/>
    <p:sldLayoutId id="2147483661" r:id="rId7"/>
    <p:sldLayoutId id="2147483662" r:id="rId8"/>
    <p:sldLayoutId id="2147483673" r:id="rId9"/>
    <p:sldLayoutId id="2147483674" r:id="rId10"/>
    <p:sldLayoutId id="2147483675" r:id="rId11"/>
    <p:sldLayoutId id="2147483682" r:id="rId12"/>
    <p:sldLayoutId id="2147483736" r:id="rId13"/>
    <p:sldLayoutId id="214748374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hispanicfederation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2"/>
            </a:gs>
            <a:gs pos="0">
              <a:schemeClr val="accent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08AFC7E2-464A-4DE6-828A-3483E552F8FC}"/>
              </a:ext>
            </a:extLst>
          </p:cNvPr>
          <p:cNvGrpSpPr/>
          <p:nvPr/>
        </p:nvGrpSpPr>
        <p:grpSpPr>
          <a:xfrm>
            <a:off x="622297" y="1856322"/>
            <a:ext cx="4373267" cy="4503560"/>
            <a:chOff x="1263510" y="-123280"/>
            <a:chExt cx="5675075" cy="450356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E9C7B3-0046-4519-83B3-02CCF1F80463}"/>
                </a:ext>
              </a:extLst>
            </p:cNvPr>
            <p:cNvSpPr txBox="1"/>
            <p:nvPr/>
          </p:nvSpPr>
          <p:spPr>
            <a:xfrm flipH="1">
              <a:off x="1263510" y="4041726"/>
              <a:ext cx="544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i="0" u="none" strike="noStrike" kern="1200" cap="none" spc="3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Wednesday, June 15, 2022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2EE6A5-25DF-4456-8F3E-CC440A585B23}"/>
                </a:ext>
              </a:extLst>
            </p:cNvPr>
            <p:cNvSpPr txBox="1"/>
            <p:nvPr/>
          </p:nvSpPr>
          <p:spPr>
            <a:xfrm>
              <a:off x="1496495" y="-123280"/>
              <a:ext cx="5442090" cy="3648243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7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chemeClr val="bg1"/>
                  </a:solidFill>
                  <a:latin typeface="Calibri" panose="020F0502020204030204"/>
                </a:rPr>
                <a:t>Succession Planning: “More Vital than Ever”</a:t>
              </a:r>
              <a:r>
                <a:rPr lang="en-US" sz="5000" b="1" dirty="0">
                  <a:solidFill>
                    <a:prstClr val="white"/>
                  </a:solidFill>
                  <a:latin typeface="Calibri" panose="020F0502020204030204"/>
                </a:rPr>
                <a:t> 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5A41800-B245-4074-AD69-B98EA7110C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451" y="515520"/>
            <a:ext cx="4753163" cy="10156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1150776-D807-4AAC-AE6C-5BA3C6D108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615" y="1647263"/>
            <a:ext cx="6574297" cy="3698042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5B03E2-CAE1-9DD2-A6C8-7F45380367E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" t="5389" r="5127" b="5421"/>
          <a:stretch/>
        </p:blipFill>
        <p:spPr bwMode="auto">
          <a:xfrm>
            <a:off x="7490516" y="593521"/>
            <a:ext cx="3470091" cy="859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86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19B6DC-0053-4DC1-8138-A0B423903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8222" y="4523668"/>
            <a:ext cx="1856026" cy="18560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09D37A-D5FA-4A63-BE51-6FB4E8F31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Executive Turnover: An Increasing Trend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EDD60-7F97-43C7-AF21-D59E9CBDA93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987" y="1521875"/>
            <a:ext cx="10327162" cy="48029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 2020, according to CompassPoint (</a:t>
            </a:r>
            <a:r>
              <a:rPr lang="en-US" sz="3200" i="1" dirty="0"/>
              <a:t>Daring to Lead</a:t>
            </a:r>
            <a:r>
              <a:rPr lang="en-US" sz="3200" dirty="0"/>
              <a:t>):</a:t>
            </a:r>
          </a:p>
          <a:p>
            <a:pPr marL="457200" indent="-457200"/>
            <a:r>
              <a:rPr lang="en-US" sz="3200" dirty="0"/>
              <a:t>1 in 6 nonprofit executives planned to leave their job within 2 years </a:t>
            </a:r>
            <a:r>
              <a:rPr lang="en-US" sz="3200" i="1" dirty="0"/>
              <a:t>[That means 2022!]</a:t>
            </a:r>
          </a:p>
          <a:p>
            <a:pPr marL="457200" indent="-457200"/>
            <a:r>
              <a:rPr lang="en-US" sz="3200" dirty="0"/>
              <a:t>Only 1 in 6 of 3,000 U.S. nonprofits surveyed had a succession plan</a:t>
            </a:r>
          </a:p>
          <a:p>
            <a:pPr marL="0" indent="0">
              <a:buNone/>
            </a:pPr>
            <a:r>
              <a:rPr lang="en-US" sz="3200" dirty="0"/>
              <a:t>In 2021, according to BoardSource </a:t>
            </a:r>
            <a:r>
              <a:rPr lang="en-US" sz="3200" i="1" dirty="0"/>
              <a:t>(Leading with Intent)</a:t>
            </a:r>
            <a:r>
              <a:rPr lang="en-US" sz="3200" b="1" dirty="0"/>
              <a:t>,</a:t>
            </a:r>
          </a:p>
          <a:p>
            <a:r>
              <a:rPr lang="en-US" sz="3200" dirty="0"/>
              <a:t> Almost 3/4 of nonprofit chief executives were working without an employment contract</a:t>
            </a:r>
          </a:p>
          <a:p>
            <a:pPr marL="457200" lvl="1" indent="0">
              <a:buNone/>
            </a:pPr>
            <a:r>
              <a:rPr lang="en-US" sz="2800" dirty="0"/>
              <a:t>		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594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5025A-1AC2-4BA6-A18F-10BD55A0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98" y="594617"/>
            <a:ext cx="10522424" cy="499390"/>
          </a:xfrm>
        </p:spPr>
        <p:txBody>
          <a:bodyPr>
            <a:normAutofit fontScale="90000"/>
          </a:bodyPr>
          <a:lstStyle/>
          <a:p>
            <a:r>
              <a:rPr lang="en-US" dirty="0"/>
              <a:t>Nonprofit Executive Turnover, cont.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626B75B-B92C-4706-8660-271747F770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376" y="1406318"/>
            <a:ext cx="10522424" cy="518022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4500" dirty="0"/>
              <a:t>In 2022, according to the </a:t>
            </a:r>
            <a:r>
              <a:rPr lang="en-US" sz="4500" i="1" dirty="0"/>
              <a:t>Chronicle of Philanthrop</a:t>
            </a:r>
            <a:r>
              <a:rPr lang="en-US" sz="5100" i="1" dirty="0"/>
              <a:t>y</a:t>
            </a:r>
            <a:r>
              <a:rPr lang="en-US" sz="5100" dirty="0"/>
              <a:t>: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3800" dirty="0"/>
              <a:t>“Large Numbers of Nonprofit Leaders Are Stepping Down — and the Competition to Find New Ones Is ‘Fierce’” </a:t>
            </a:r>
            <a:r>
              <a:rPr lang="en-US" sz="3100" dirty="0"/>
              <a:t>[May 2022]</a:t>
            </a:r>
            <a:endParaRPr lang="en-US" sz="3100" i="1" dirty="0"/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3800" dirty="0"/>
              <a:t>Nonprofit associations in NY, NJ, and CA see increased leadership turnover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3800" dirty="0"/>
              <a:t>Leaders – including founders – who delayed retirement during the pandemic are leaving now</a:t>
            </a:r>
          </a:p>
          <a:p>
            <a:pPr marL="800100" lvl="1" indent="-342900">
              <a:lnSpc>
                <a:spcPct val="110000"/>
              </a:lnSpc>
              <a:spcBef>
                <a:spcPts val="600"/>
              </a:spcBef>
            </a:pPr>
            <a:r>
              <a:rPr lang="en-US" sz="3800" dirty="0"/>
              <a:t>More mainstream nonprofits are recruiting leaders of color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</a:pPr>
            <a:r>
              <a:rPr lang="en-US" sz="4500" dirty="0"/>
              <a:t>Increased competition means nonprofits in transition may need to: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sz="3800" dirty="0"/>
              <a:t>Increase salaries and benefits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sz="3800" dirty="0"/>
              <a:t>Prepare for a longer recruitment period</a:t>
            </a:r>
          </a:p>
          <a:p>
            <a:pPr marL="800100" lvl="1" indent="-342900">
              <a:lnSpc>
                <a:spcPct val="110000"/>
              </a:lnSpc>
            </a:pPr>
            <a:r>
              <a:rPr lang="en-US" sz="3800" dirty="0"/>
              <a:t>Increase use of Acting or Interim executives	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3454B-AC95-4CAD-A8EA-FC2F680B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675" y="502347"/>
            <a:ext cx="1976437" cy="157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72FB0B1F-92D2-40AB-B149-669A2C712F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538" y="516495"/>
            <a:ext cx="9416714" cy="495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9F3105-4E4F-4D24-9A53-17530AC38CA8}"/>
              </a:ext>
            </a:extLst>
          </p:cNvPr>
          <p:cNvSpPr txBox="1"/>
          <p:nvPr/>
        </p:nvSpPr>
        <p:spPr>
          <a:xfrm>
            <a:off x="7170821" y="6156839"/>
            <a:ext cx="465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Source: </a:t>
            </a:r>
            <a:r>
              <a:rPr lang="en-US" dirty="0"/>
              <a:t>Georgia Association of Nonprofits,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0799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2" y="724869"/>
            <a:ext cx="10520039" cy="49939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Executive Transitions in Your Nonprofit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31376" y="1406318"/>
            <a:ext cx="10522424" cy="5152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How long has it been since your nonprofit has had a chief executive transition? </a:t>
            </a:r>
            <a:r>
              <a:rPr lang="en-US" b="1" i="1" dirty="0"/>
              <a:t>Check one.</a:t>
            </a:r>
            <a:endParaRPr lang="en-US" b="1" dirty="0"/>
          </a:p>
          <a:p>
            <a:pPr marL="971550" indent="-514350">
              <a:buAutoNum type="alphaLcPeriod"/>
            </a:pPr>
            <a:r>
              <a:rPr lang="en-US" sz="2700" dirty="0"/>
              <a:t>About to begin or in the middle of one now</a:t>
            </a:r>
          </a:p>
          <a:p>
            <a:pPr marL="971550" indent="-514350">
              <a:buAutoNum type="alphaLcPeriod"/>
            </a:pPr>
            <a:r>
              <a:rPr lang="en-US" sz="2700" dirty="0"/>
              <a:t>Less than a year</a:t>
            </a:r>
          </a:p>
          <a:p>
            <a:pPr marL="971550" indent="-514350">
              <a:buAutoNum type="alphaLcPeriod"/>
            </a:pPr>
            <a:r>
              <a:rPr lang="en-US" sz="2700" dirty="0"/>
              <a:t>1-3 years</a:t>
            </a:r>
          </a:p>
          <a:p>
            <a:pPr marL="971550" indent="-514350">
              <a:buAutoNum type="alphaLcPeriod"/>
            </a:pPr>
            <a:r>
              <a:rPr lang="en-US" sz="2700" dirty="0"/>
              <a:t>4-6 years</a:t>
            </a:r>
          </a:p>
          <a:p>
            <a:pPr marL="971550" indent="-514350">
              <a:buAutoNum type="alphaLcPeriod"/>
            </a:pPr>
            <a:r>
              <a:rPr lang="en-US" sz="2700" dirty="0"/>
              <a:t>7-10 years</a:t>
            </a:r>
          </a:p>
          <a:p>
            <a:pPr marL="971550" indent="-514350">
              <a:buAutoNum type="alphaLcPeriod"/>
            </a:pPr>
            <a:r>
              <a:rPr lang="en-US" sz="2700" dirty="0"/>
              <a:t>More than 10 years</a:t>
            </a:r>
          </a:p>
          <a:p>
            <a:pPr marL="971550" indent="-514350">
              <a:buAutoNum type="alphaLcPeriod"/>
            </a:pPr>
            <a:r>
              <a:rPr lang="en-US" sz="2700" dirty="0"/>
              <a:t>Never – our founding chief executive still runs the organization</a:t>
            </a:r>
          </a:p>
          <a:p>
            <a:pPr marL="971550" indent="-514350">
              <a:buAutoNum type="alphaLcPeriod"/>
            </a:pP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Poll #2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27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E5FD4A-079F-4AC9-8C36-F51A9A59F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024" y="1471115"/>
            <a:ext cx="3286125" cy="119062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A005DA5-6F2C-454B-894C-CA64F18A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Types of Succession 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E151AF-E5DB-4876-AF86-5C15B0A6FA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987" y="3938582"/>
            <a:ext cx="11157604" cy="2037719"/>
          </a:xfrm>
          <a:noFill/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4400" b="1" dirty="0"/>
              <a:t>Strategic Leader 	   Emergency       Scheduled-Departure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400" b="1" dirty="0"/>
              <a:t>  Development	or Unexpected          or Planned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400" b="1" dirty="0"/>
              <a:t>		    		    Transition	           Succession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400" b="1" dirty="0"/>
              <a:t>		    </a:t>
            </a:r>
            <a:r>
              <a:rPr lang="en-US" sz="14400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		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135B3D-091D-40FF-85DF-E86ABFFBB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626" y="1517398"/>
            <a:ext cx="1723140" cy="22886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ADCC68-DD2E-4A3A-93EC-4AFB9314B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9523" y="1471115"/>
            <a:ext cx="2419138" cy="2419138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4338" name="Picture 2" descr="Building Bench Strength – Finding New Leaders – MCTFT">
            <a:extLst>
              <a:ext uri="{FF2B5EF4-FFF2-40B4-BE49-F238E27FC236}">
                <a16:creationId xmlns:a16="http://schemas.microsoft.com/office/drawing/2014/main" id="{301BB391-108C-4FF9-A5D9-456D194B9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378" y="1642880"/>
            <a:ext cx="2720459" cy="203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098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873" y="372842"/>
            <a:ext cx="10522424" cy="4993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Three Types of Succession Planning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638707301"/>
              </p:ext>
            </p:extLst>
          </p:nvPr>
        </p:nvGraphicFramePr>
        <p:xfrm>
          <a:off x="784028" y="999570"/>
          <a:ext cx="10623943" cy="5153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0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1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25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Type 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Explanation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304">
                <a:tc>
                  <a:txBody>
                    <a:bodyPr/>
                    <a:lstStyle/>
                    <a:p>
                      <a:pPr marL="114300" indent="0"/>
                      <a:r>
                        <a:rPr lang="en-US" sz="2400" b="1" dirty="0"/>
                        <a:t>Strategic Leader Development: Building Bench Strength</a:t>
                      </a:r>
                      <a:endParaRPr lang="en-US" sz="2400" b="1" baseline="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Planned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Prepares 1 or more current staff for chief executive role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Requires professional development/mentoring opportunities, internal and external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6858">
                <a:tc>
                  <a:txBody>
                    <a:bodyPr/>
                    <a:lstStyle/>
                    <a:p>
                      <a:pPr marL="114300" indent="0"/>
                      <a:r>
                        <a:rPr lang="en-US" sz="2400" b="1" dirty="0"/>
                        <a:t>Emergency or</a:t>
                      </a:r>
                    </a:p>
                    <a:p>
                      <a:pPr marL="114300" indent="0"/>
                      <a:r>
                        <a:rPr lang="en-US" sz="2400" b="1" dirty="0"/>
                        <a:t>Unexpected Succession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Unpredicted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May be short-term, long-term, or permanent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Requires an Acting or Interim Director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Plan needed “just in case”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1856">
                <a:tc>
                  <a:txBody>
                    <a:bodyPr/>
                    <a:lstStyle/>
                    <a:p>
                      <a:pPr marL="114300" indent="0"/>
                      <a:r>
                        <a:rPr lang="en-US" sz="2400" b="1" dirty="0"/>
                        <a:t>Scheduled-Departure or Planned Succession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Policy and process can be planned and ready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Requires preparations similar to emergency successions, but with less urgency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300" dirty="0"/>
                        <a:t>Lead time varies; ideally 12 months or more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809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7367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1" y="665570"/>
            <a:ext cx="10520039" cy="49939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accent2"/>
                </a:solidFill>
              </a:rPr>
              <a:t>Transition </a:t>
            </a:r>
            <a:r>
              <a:rPr lang="en-US" sz="4000" dirty="0">
                <a:solidFill>
                  <a:schemeClr val="tx1"/>
                </a:solidFill>
              </a:rPr>
              <a:t>Planning</a:t>
            </a:r>
            <a:r>
              <a:rPr lang="en-US" sz="4000" dirty="0">
                <a:solidFill>
                  <a:schemeClr val="accent2"/>
                </a:solidFill>
              </a:rPr>
              <a:t> by Your Board of Directors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31376" y="1406318"/>
            <a:ext cx="10522424" cy="5152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succession planning has your Board of Directors done? </a:t>
            </a:r>
            <a:r>
              <a:rPr lang="en-US" i="1" dirty="0"/>
              <a:t>Check all that apply.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Board has an emergency succession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Board has a succession plan for the scheduled departure of a chief executive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Some policies in place but not a full succession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No plan, but our Board is good at stepping up when needed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Preparation of 1 or more senior staff to become chief executive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No preparations or plans </a:t>
            </a:r>
          </a:p>
          <a:p>
            <a:pPr marL="514350" indent="-514350">
              <a:buFont typeface="+mj-lt"/>
              <a:buAutoNum type="arabicPeriod"/>
            </a:pP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1371" y="300861"/>
            <a:ext cx="10520039" cy="2440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Poll #3</a:t>
            </a:r>
          </a:p>
        </p:txBody>
      </p:sp>
    </p:spTree>
    <p:extLst>
      <p:ext uri="{BB962C8B-B14F-4D97-AF65-F5344CB8AC3E}">
        <p14:creationId xmlns:p14="http://schemas.microsoft.com/office/powerpoint/2010/main" val="95987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B6122-61BD-4BB9-BC94-AF97E1A98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87" y="236483"/>
            <a:ext cx="10522424" cy="88609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Not Just a Plan: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What Makes a Nonprofit Succession-Ready?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242CB-14AC-40E3-AF79-CE41DCE52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621" y="1408921"/>
            <a:ext cx="5379848" cy="4976113"/>
          </a:xfrm>
        </p:spPr>
        <p:txBody>
          <a:bodyPr>
            <a:normAutofit fontScale="92500" lnSpcReduction="10000"/>
          </a:bodyPr>
          <a:lstStyle/>
          <a:p>
            <a:pPr marL="393700" indent="-3937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600" dirty="0"/>
              <a:t>Defined culture &amp; clearly stated values</a:t>
            </a:r>
          </a:p>
          <a:p>
            <a:pPr marL="393700" indent="-3937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600" dirty="0"/>
              <a:t>An HR system that supports professional development, recruitment and hiring, onboarding, and personnel evaluation</a:t>
            </a:r>
          </a:p>
          <a:p>
            <a:pPr marL="393700" indent="-3937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600" dirty="0"/>
              <a:t>Ongoing focus on professional development, mentoring, and cross-training</a:t>
            </a:r>
          </a:p>
          <a:p>
            <a:pPr marL="393700" indent="-3937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600" dirty="0"/>
              <a:t>A shared drive or cloud storage for key documents </a:t>
            </a:r>
          </a:p>
          <a:p>
            <a:pPr marL="393700" indent="-393700">
              <a:lnSpc>
                <a:spcPct val="100000"/>
              </a:lnSpc>
              <a:spcBef>
                <a:spcPts val="400"/>
              </a:spcBef>
              <a:buFont typeface="+mj-lt"/>
              <a:buAutoNum type="arabicPeriod"/>
            </a:pPr>
            <a:r>
              <a:rPr lang="en-US" sz="2600" dirty="0"/>
              <a:t>Regularly updated document and information inventories, contacts list, and key links and passwords</a:t>
            </a:r>
          </a:p>
          <a:p>
            <a:pPr marL="393700" indent="-39370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2600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16519FF-291B-4648-AF52-E9E639AA8BA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62869" y="1408921"/>
            <a:ext cx="5181600" cy="4825887"/>
          </a:xfrm>
        </p:spPr>
        <p:txBody>
          <a:bodyPr>
            <a:normAutofit/>
          </a:bodyPr>
          <a:lstStyle/>
          <a:p>
            <a:pPr marL="520700" indent="-520700">
              <a:spcBef>
                <a:spcPts val="500"/>
              </a:spcBef>
              <a:buFont typeface="+mj-lt"/>
              <a:buAutoNum type="arabicPeriod" startAt="6"/>
            </a:pPr>
            <a:r>
              <a:rPr lang="en-US" sz="2400" dirty="0"/>
              <a:t>Regular engagement of Board with senior managers</a:t>
            </a:r>
          </a:p>
          <a:p>
            <a:pPr marL="520700" indent="-520700">
              <a:spcBef>
                <a:spcPts val="500"/>
              </a:spcBef>
              <a:buFont typeface="+mj-lt"/>
              <a:buAutoNum type="arabicPeriod" startAt="6"/>
            </a:pPr>
            <a:r>
              <a:rPr lang="en-US" sz="2400" dirty="0"/>
              <a:t>Up-to-date job description for the current chief executive</a:t>
            </a:r>
          </a:p>
          <a:p>
            <a:pPr marL="520700" indent="-520700">
              <a:spcBef>
                <a:spcPts val="500"/>
              </a:spcBef>
              <a:buFont typeface="+mj-lt"/>
              <a:buAutoNum type="arabicPeriod" startAt="6"/>
            </a:pPr>
            <a:r>
              <a:rPr lang="en-US" sz="2400" dirty="0"/>
              <a:t>An identified person who could immediately take on an Acting Director role in an emergency – senior staff, Board member, or external person</a:t>
            </a:r>
          </a:p>
          <a:p>
            <a:pPr marL="520700" indent="-520700">
              <a:spcBef>
                <a:spcPts val="500"/>
              </a:spcBef>
              <a:buFont typeface="+mj-lt"/>
              <a:buAutoNum type="arabicPeriod" startAt="6"/>
            </a:pPr>
            <a:r>
              <a:rPr lang="en-US" sz="2400" dirty="0"/>
              <a:t>A special fund to cover possible extra expenses if needed</a:t>
            </a:r>
          </a:p>
          <a:p>
            <a:pPr marL="520700" indent="-520700">
              <a:spcBef>
                <a:spcPts val="500"/>
              </a:spcBef>
              <a:buFont typeface="+mj-lt"/>
              <a:buAutoNum type="arabicPeriod" startAt="6"/>
            </a:pPr>
            <a:r>
              <a:rPr lang="en-US" sz="2400" dirty="0"/>
              <a:t>A current, active strategic plan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688A01-08B2-49BB-899B-31AF4B6CB5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68" t="16072" r="23375" b="26350"/>
          <a:stretch/>
        </p:blipFill>
        <p:spPr>
          <a:xfrm rot="414667">
            <a:off x="10567891" y="287257"/>
            <a:ext cx="900085" cy="93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725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B597-6B6D-4563-826D-0E57C474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Information Checklists for Succession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E551-684F-42A0-A1D2-08AB5AB8C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870" y="1408921"/>
            <a:ext cx="4743256" cy="4991879"/>
          </a:xfrm>
        </p:spPr>
        <p:txBody>
          <a:bodyPr>
            <a:normAutofit/>
          </a:bodyPr>
          <a:lstStyle/>
          <a:p>
            <a:r>
              <a:rPr lang="en-US" sz="2400" b="1" dirty="0"/>
              <a:t>Vital information inventory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Nonprofit status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Financial information</a:t>
            </a:r>
          </a:p>
          <a:p>
            <a:r>
              <a:rPr lang="en-US" sz="2400" b="1" dirty="0"/>
              <a:t>Key financial information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Banking Information and authorized check signers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Investments information and who is authorized to make transfers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Document security and who has the key or combination</a:t>
            </a:r>
          </a:p>
          <a:p>
            <a:r>
              <a:rPr lang="en-US" sz="2400" b="1" dirty="0"/>
              <a:t>Legal information</a:t>
            </a:r>
          </a:p>
          <a:p>
            <a:pPr marL="457200" lvl="1"/>
            <a:r>
              <a:rPr lang="en-US" sz="2200" dirty="0"/>
              <a:t>Legal Counsel or advisor and any pending legal matters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533A10-7208-494C-92B8-4C25DAE2C9C3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872163" y="1408921"/>
            <a:ext cx="5715000" cy="5206192"/>
          </a:xfrm>
        </p:spPr>
        <p:txBody>
          <a:bodyPr>
            <a:normAutofit/>
          </a:bodyPr>
          <a:lstStyle/>
          <a:p>
            <a:r>
              <a:rPr lang="en-US" sz="2400" b="1" dirty="0"/>
              <a:t>Human Resources: </a:t>
            </a:r>
            <a:r>
              <a:rPr lang="en-US" sz="2400" dirty="0"/>
              <a:t>HR &amp; payroll information</a:t>
            </a:r>
          </a:p>
          <a:p>
            <a:r>
              <a:rPr lang="en-US" sz="2400" b="1" dirty="0"/>
              <a:t>Facilities</a:t>
            </a:r>
          </a:p>
          <a:p>
            <a:pPr marL="457200" lvl="1"/>
            <a:r>
              <a:rPr lang="en-US" sz="2200" dirty="0"/>
              <a:t>Lease or deed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Building management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Office security system and passcode</a:t>
            </a:r>
          </a:p>
          <a:p>
            <a:r>
              <a:rPr lang="en-US" sz="2400" b="1" dirty="0"/>
              <a:t>Grants and contracts: </a:t>
            </a:r>
            <a:r>
              <a:rPr lang="en-US" sz="2400" dirty="0"/>
              <a:t>current &amp; pending</a:t>
            </a:r>
          </a:p>
          <a:p>
            <a:r>
              <a:rPr lang="en-US" sz="2400" b="1" dirty="0"/>
              <a:t>Insurance: </a:t>
            </a:r>
            <a:r>
              <a:rPr lang="en-US" sz="2400" dirty="0"/>
              <a:t>all types, with policy numbers &amp; contacts</a:t>
            </a:r>
          </a:p>
          <a:p>
            <a:r>
              <a:rPr lang="en-US" sz="2400" b="1" dirty="0"/>
              <a:t>Fundraising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Top donors and pending actions</a:t>
            </a:r>
          </a:p>
          <a:p>
            <a:pPr marL="457200" lvl="1">
              <a:spcBef>
                <a:spcPts val="400"/>
              </a:spcBef>
            </a:pPr>
            <a:r>
              <a:rPr lang="en-US" sz="2200" dirty="0"/>
              <a:t>Pending requests</a:t>
            </a:r>
          </a:p>
          <a:p>
            <a:pPr marL="457200" lvl="1" indent="0">
              <a:buNone/>
            </a:pPr>
            <a:r>
              <a:rPr lang="en-US" sz="2000" dirty="0"/>
              <a:t>		</a:t>
            </a:r>
            <a:r>
              <a:rPr lang="en-US" sz="2000" b="1" dirty="0"/>
              <a:t>                 - Third Sector Company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6E260F-BED4-4DBC-8A75-C6B8485AA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79591">
            <a:off x="9820664" y="1411732"/>
            <a:ext cx="2109399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85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A3C19-8FAF-4301-AE31-41945011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Research: </a:t>
            </a:r>
            <a:r>
              <a:rPr lang="en-US" sz="3800" dirty="0">
                <a:solidFill>
                  <a:schemeClr val="accent2"/>
                </a:solidFill>
              </a:rPr>
              <a:t>External Hiring Increases Risk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BB43440-8520-40AB-B5DA-EF4D02D7C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987" y="1676802"/>
            <a:ext cx="10979504" cy="480035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Most nonprofits usually hire </a:t>
            </a:r>
            <a:r>
              <a:rPr lang="en-US" b="1" dirty="0"/>
              <a:t>externally</a:t>
            </a:r>
          </a:p>
          <a:p>
            <a:pPr>
              <a:lnSpc>
                <a:spcPct val="110000"/>
              </a:lnSpc>
            </a:pPr>
            <a:r>
              <a:rPr lang="en-US" dirty="0"/>
              <a:t>Only 30% of nonprofits fill C-suite roles with internal candidates (compared to about 60% of for-profit corporations)</a:t>
            </a:r>
          </a:p>
          <a:p>
            <a:pPr>
              <a:lnSpc>
                <a:spcPct val="110000"/>
              </a:lnSpc>
            </a:pPr>
            <a:r>
              <a:rPr lang="en-US" dirty="0"/>
              <a:t>Only 20% of externally hired executives are seen as “high performers” after 1 year</a:t>
            </a:r>
          </a:p>
          <a:p>
            <a:pPr>
              <a:lnSpc>
                <a:spcPct val="110000"/>
              </a:lnSpc>
            </a:pPr>
            <a:r>
              <a:rPr lang="en-US" dirty="0"/>
              <a:t>Most frequent reason given for failure: “poor culture fit” – “they just don’t work well with the people on their teams” due to a mismatch in workstyle and priorities and “inability to tap into informal and formal sources of organizational power”</a:t>
            </a:r>
          </a:p>
          <a:p>
            <a:pPr marL="0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							− </a:t>
            </a:r>
            <a:r>
              <a:rPr lang="en-US" sz="2400" i="1" dirty="0"/>
              <a:t>Harvard Business Review</a:t>
            </a:r>
          </a:p>
        </p:txBody>
      </p:sp>
      <p:sp>
        <p:nvSpPr>
          <p:cNvPr id="17" name="Cloud Callout 4">
            <a:extLst>
              <a:ext uri="{FF2B5EF4-FFF2-40B4-BE49-F238E27FC236}">
                <a16:creationId xmlns:a16="http://schemas.microsoft.com/office/drawing/2014/main" id="{4A7A0B13-8543-4AB0-9BFB-CF6D630E5D34}"/>
              </a:ext>
            </a:extLst>
          </p:cNvPr>
          <p:cNvSpPr/>
          <p:nvPr/>
        </p:nvSpPr>
        <p:spPr>
          <a:xfrm>
            <a:off x="8925408" y="380839"/>
            <a:ext cx="2883083" cy="1621011"/>
          </a:xfrm>
          <a:prstGeom prst="cloudCallou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2400" b="1" dirty="0"/>
              <a:t>External recruitment vs. hiring from within</a:t>
            </a:r>
          </a:p>
        </p:txBody>
      </p:sp>
    </p:spTree>
    <p:extLst>
      <p:ext uri="{BB962C8B-B14F-4D97-AF65-F5344CB8AC3E}">
        <p14:creationId xmlns:p14="http://schemas.microsoft.com/office/powerpoint/2010/main" val="426216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6D69E359-6144-46B7-B286-1CDAA686C44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1"/>
            <a:ext cx="12191996" cy="6857997"/>
          </a:xfr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71690C7-3FA2-44F5-912D-A89368D9917C}"/>
              </a:ext>
            </a:extLst>
          </p:cNvPr>
          <p:cNvSpPr/>
          <p:nvPr/>
        </p:nvSpPr>
        <p:spPr>
          <a:xfrm>
            <a:off x="0" y="-2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8998367-217F-45CC-A532-BEBA255EA428}"/>
              </a:ext>
            </a:extLst>
          </p:cNvPr>
          <p:cNvSpPr txBox="1"/>
          <p:nvPr/>
        </p:nvSpPr>
        <p:spPr>
          <a:xfrm>
            <a:off x="9200791" y="5307991"/>
            <a:ext cx="1633522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We will send you the PPT &amp; recording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49E140-6D46-4D47-8043-3C38C413ED9E}"/>
              </a:ext>
            </a:extLst>
          </p:cNvPr>
          <p:cNvSpPr txBox="1"/>
          <p:nvPr/>
        </p:nvSpPr>
        <p:spPr>
          <a:xfrm>
            <a:off x="743159" y="5281356"/>
            <a:ext cx="1899022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You are muted upon entry into the webinar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C906ADC-6C81-410F-8F03-F1533D9D5FD5}"/>
              </a:ext>
            </a:extLst>
          </p:cNvPr>
          <p:cNvGrpSpPr/>
          <p:nvPr/>
        </p:nvGrpSpPr>
        <p:grpSpPr>
          <a:xfrm>
            <a:off x="1493520" y="3535930"/>
            <a:ext cx="9204960" cy="788888"/>
            <a:chOff x="1493520" y="1021473"/>
            <a:chExt cx="9204960" cy="788888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93FD82E2-0F2C-47AB-8421-388C920E6071}"/>
                </a:ext>
              </a:extLst>
            </p:cNvPr>
            <p:cNvGrpSpPr/>
            <p:nvPr/>
          </p:nvGrpSpPr>
          <p:grpSpPr>
            <a:xfrm>
              <a:off x="5794375" y="1810361"/>
              <a:ext cx="603250" cy="0"/>
              <a:chOff x="7150100" y="3662052"/>
              <a:chExt cx="603250" cy="0"/>
            </a:xfrm>
          </p:grpSpPr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0DE5DC75-AB3C-402E-BDC0-845C59CF1F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150100" y="3662052"/>
                <a:ext cx="336550" cy="0"/>
              </a:xfrm>
              <a:prstGeom prst="line">
                <a:avLst/>
              </a:prstGeom>
              <a:ln w="63500" cap="rnd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61B974ED-681A-4A8C-9F48-443A225392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000" y="3662052"/>
                <a:ext cx="0" cy="0"/>
              </a:xfrm>
              <a:prstGeom prst="line">
                <a:avLst/>
              </a:prstGeom>
              <a:ln w="63500" cap="rnd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AC51884-9F21-4247-8211-36450395CC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53350" y="3662052"/>
                <a:ext cx="0" cy="0"/>
              </a:xfrm>
              <a:prstGeom prst="line">
                <a:avLst/>
              </a:prstGeom>
              <a:ln w="63500" cap="rnd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62DA0751-900B-4693-BE84-9974DCA01151}"/>
                </a:ext>
              </a:extLst>
            </p:cNvPr>
            <p:cNvSpPr txBox="1"/>
            <p:nvPr/>
          </p:nvSpPr>
          <p:spPr>
            <a:xfrm>
              <a:off x="1493520" y="1021473"/>
              <a:ext cx="9204960" cy="550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4000" b="1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2"/>
                      </a:gs>
                    </a:gsLst>
                    <a:path path="circle">
                      <a:fillToRect r="100000" b="100000"/>
                    </a:path>
                  </a:gradFill>
                </a:rPr>
                <a:t>BEFORE </a:t>
              </a:r>
              <a:r>
                <a:rPr lang="en-US" sz="4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 BEGIN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448A87-2360-4B0E-B40A-68D5C356CE33}"/>
              </a:ext>
            </a:extLst>
          </p:cNvPr>
          <p:cNvGrpSpPr/>
          <p:nvPr/>
        </p:nvGrpSpPr>
        <p:grpSpPr>
          <a:xfrm>
            <a:off x="9840520" y="4738708"/>
            <a:ext cx="354064" cy="351864"/>
            <a:chOff x="10529808" y="4762777"/>
            <a:chExt cx="354064" cy="351864"/>
          </a:xfrm>
        </p:grpSpPr>
        <p:sp>
          <p:nvSpPr>
            <p:cNvPr id="102" name="Freeform 266">
              <a:extLst>
                <a:ext uri="{FF2B5EF4-FFF2-40B4-BE49-F238E27FC236}">
                  <a16:creationId xmlns:a16="http://schemas.microsoft.com/office/drawing/2014/main" id="{0B1D30F3-C31B-41BC-9F77-5B1C8E82C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9808" y="4762777"/>
              <a:ext cx="354064" cy="351864"/>
            </a:xfrm>
            <a:custGeom>
              <a:avLst/>
              <a:gdLst>
                <a:gd name="T0" fmla="*/ 158 w 161"/>
                <a:gd name="T1" fmla="*/ 160 h 160"/>
                <a:gd name="T2" fmla="*/ 3 w 161"/>
                <a:gd name="T3" fmla="*/ 160 h 160"/>
                <a:gd name="T4" fmla="*/ 0 w 161"/>
                <a:gd name="T5" fmla="*/ 158 h 160"/>
                <a:gd name="T6" fmla="*/ 0 w 161"/>
                <a:gd name="T7" fmla="*/ 3 h 160"/>
                <a:gd name="T8" fmla="*/ 3 w 161"/>
                <a:gd name="T9" fmla="*/ 0 h 160"/>
                <a:gd name="T10" fmla="*/ 158 w 161"/>
                <a:gd name="T11" fmla="*/ 0 h 160"/>
                <a:gd name="T12" fmla="*/ 161 w 161"/>
                <a:gd name="T13" fmla="*/ 3 h 160"/>
                <a:gd name="T14" fmla="*/ 161 w 161"/>
                <a:gd name="T15" fmla="*/ 158 h 160"/>
                <a:gd name="T16" fmla="*/ 158 w 161"/>
                <a:gd name="T17" fmla="*/ 160 h 160"/>
                <a:gd name="T18" fmla="*/ 5 w 161"/>
                <a:gd name="T19" fmla="*/ 155 h 160"/>
                <a:gd name="T20" fmla="*/ 156 w 161"/>
                <a:gd name="T21" fmla="*/ 155 h 160"/>
                <a:gd name="T22" fmla="*/ 156 w 161"/>
                <a:gd name="T23" fmla="*/ 5 h 160"/>
                <a:gd name="T24" fmla="*/ 5 w 161"/>
                <a:gd name="T25" fmla="*/ 5 h 160"/>
                <a:gd name="T26" fmla="*/ 5 w 161"/>
                <a:gd name="T27" fmla="*/ 15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1" h="160">
                  <a:moveTo>
                    <a:pt x="158" y="160"/>
                  </a:moveTo>
                  <a:lnTo>
                    <a:pt x="3" y="160"/>
                  </a:lnTo>
                  <a:lnTo>
                    <a:pt x="0" y="158"/>
                  </a:lnTo>
                  <a:lnTo>
                    <a:pt x="0" y="3"/>
                  </a:lnTo>
                  <a:lnTo>
                    <a:pt x="3" y="0"/>
                  </a:lnTo>
                  <a:lnTo>
                    <a:pt x="158" y="0"/>
                  </a:lnTo>
                  <a:lnTo>
                    <a:pt x="161" y="3"/>
                  </a:lnTo>
                  <a:lnTo>
                    <a:pt x="161" y="158"/>
                  </a:lnTo>
                  <a:lnTo>
                    <a:pt x="158" y="160"/>
                  </a:lnTo>
                  <a:close/>
                  <a:moveTo>
                    <a:pt x="5" y="155"/>
                  </a:moveTo>
                  <a:lnTo>
                    <a:pt x="156" y="155"/>
                  </a:lnTo>
                  <a:lnTo>
                    <a:pt x="156" y="5"/>
                  </a:lnTo>
                  <a:lnTo>
                    <a:pt x="5" y="5"/>
                  </a:lnTo>
                  <a:lnTo>
                    <a:pt x="5" y="155"/>
                  </a:lnTo>
                  <a:close/>
                </a:path>
              </a:pathLst>
            </a:custGeom>
            <a:solidFill>
              <a:srgbClr val="F78E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267">
              <a:extLst>
                <a:ext uri="{FF2B5EF4-FFF2-40B4-BE49-F238E27FC236}">
                  <a16:creationId xmlns:a16="http://schemas.microsoft.com/office/drawing/2014/main" id="{1056AB22-70E2-480E-A682-FE0C23E4E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68355" y="4874934"/>
              <a:ext cx="96763" cy="129750"/>
            </a:xfrm>
            <a:custGeom>
              <a:avLst/>
              <a:gdLst>
                <a:gd name="T0" fmla="*/ 4 w 44"/>
                <a:gd name="T1" fmla="*/ 59 h 59"/>
                <a:gd name="T2" fmla="*/ 0 w 44"/>
                <a:gd name="T3" fmla="*/ 57 h 59"/>
                <a:gd name="T4" fmla="*/ 0 w 44"/>
                <a:gd name="T5" fmla="*/ 2 h 59"/>
                <a:gd name="T6" fmla="*/ 4 w 44"/>
                <a:gd name="T7" fmla="*/ 0 h 59"/>
                <a:gd name="T8" fmla="*/ 44 w 44"/>
                <a:gd name="T9" fmla="*/ 27 h 59"/>
                <a:gd name="T10" fmla="*/ 44 w 44"/>
                <a:gd name="T11" fmla="*/ 32 h 59"/>
                <a:gd name="T12" fmla="*/ 4 w 44"/>
                <a:gd name="T13" fmla="*/ 59 h 59"/>
                <a:gd name="T14" fmla="*/ 5 w 44"/>
                <a:gd name="T15" fmla="*/ 7 h 59"/>
                <a:gd name="T16" fmla="*/ 5 w 44"/>
                <a:gd name="T17" fmla="*/ 52 h 59"/>
                <a:gd name="T18" fmla="*/ 38 w 44"/>
                <a:gd name="T19" fmla="*/ 29 h 59"/>
                <a:gd name="T20" fmla="*/ 5 w 44"/>
                <a:gd name="T21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59">
                  <a:moveTo>
                    <a:pt x="4" y="59"/>
                  </a:moveTo>
                  <a:lnTo>
                    <a:pt x="0" y="57"/>
                  </a:lnTo>
                  <a:lnTo>
                    <a:pt x="0" y="2"/>
                  </a:lnTo>
                  <a:lnTo>
                    <a:pt x="4" y="0"/>
                  </a:lnTo>
                  <a:lnTo>
                    <a:pt x="44" y="27"/>
                  </a:lnTo>
                  <a:lnTo>
                    <a:pt x="44" y="32"/>
                  </a:lnTo>
                  <a:lnTo>
                    <a:pt x="4" y="59"/>
                  </a:lnTo>
                  <a:close/>
                  <a:moveTo>
                    <a:pt x="5" y="7"/>
                  </a:moveTo>
                  <a:lnTo>
                    <a:pt x="5" y="52"/>
                  </a:lnTo>
                  <a:lnTo>
                    <a:pt x="38" y="29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78E1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14624AA9-98FC-4ACF-95BF-E265D1520F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778" y="761013"/>
            <a:ext cx="8260443" cy="2278743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5251D75C-4057-4C29-B456-ECB8BA6A776C}"/>
              </a:ext>
            </a:extLst>
          </p:cNvPr>
          <p:cNvSpPr>
            <a:spLocks noEditPoints="1"/>
          </p:cNvSpPr>
          <p:nvPr/>
        </p:nvSpPr>
        <p:spPr bwMode="auto">
          <a:xfrm>
            <a:off x="1416545" y="4687031"/>
            <a:ext cx="332539" cy="423761"/>
          </a:xfrm>
          <a:custGeom>
            <a:avLst/>
            <a:gdLst>
              <a:gd name="T0" fmla="*/ 40 w 245"/>
              <a:gd name="T1" fmla="*/ 187 h 313"/>
              <a:gd name="T2" fmla="*/ 39 w 245"/>
              <a:gd name="T3" fmla="*/ 186 h 313"/>
              <a:gd name="T4" fmla="*/ 19 w 245"/>
              <a:gd name="T5" fmla="*/ 186 h 313"/>
              <a:gd name="T6" fmla="*/ 24 w 245"/>
              <a:gd name="T7" fmla="*/ 203 h 313"/>
              <a:gd name="T8" fmla="*/ 40 w 245"/>
              <a:gd name="T9" fmla="*/ 187 h 313"/>
              <a:gd name="T10" fmla="*/ 127 w 245"/>
              <a:gd name="T11" fmla="*/ 0 h 313"/>
              <a:gd name="T12" fmla="*/ 59 w 245"/>
              <a:gd name="T13" fmla="*/ 68 h 313"/>
              <a:gd name="T14" fmla="*/ 59 w 245"/>
              <a:gd name="T15" fmla="*/ 169 h 313"/>
              <a:gd name="T16" fmla="*/ 191 w 245"/>
              <a:gd name="T17" fmla="*/ 43 h 313"/>
              <a:gd name="T18" fmla="*/ 127 w 245"/>
              <a:gd name="T19" fmla="*/ 0 h 313"/>
              <a:gd name="T20" fmla="*/ 231 w 245"/>
              <a:gd name="T21" fmla="*/ 29 h 313"/>
              <a:gd name="T22" fmla="*/ 0 w 245"/>
              <a:gd name="T23" fmla="*/ 250 h 313"/>
              <a:gd name="T24" fmla="*/ 14 w 245"/>
              <a:gd name="T25" fmla="*/ 264 h 313"/>
              <a:gd name="T26" fmla="*/ 245 w 245"/>
              <a:gd name="T27" fmla="*/ 43 h 313"/>
              <a:gd name="T28" fmla="*/ 231 w 245"/>
              <a:gd name="T29" fmla="*/ 29 h 313"/>
              <a:gd name="T30" fmla="*/ 127 w 245"/>
              <a:gd name="T31" fmla="*/ 254 h 313"/>
              <a:gd name="T32" fmla="*/ 75 w 245"/>
              <a:gd name="T33" fmla="*/ 238 h 313"/>
              <a:gd name="T34" fmla="*/ 62 w 245"/>
              <a:gd name="T35" fmla="*/ 252 h 313"/>
              <a:gd name="T36" fmla="*/ 117 w 245"/>
              <a:gd name="T37" fmla="*/ 273 h 313"/>
              <a:gd name="T38" fmla="*/ 117 w 245"/>
              <a:gd name="T39" fmla="*/ 293 h 313"/>
              <a:gd name="T40" fmla="*/ 108 w 245"/>
              <a:gd name="T41" fmla="*/ 293 h 313"/>
              <a:gd name="T42" fmla="*/ 98 w 245"/>
              <a:gd name="T43" fmla="*/ 303 h 313"/>
              <a:gd name="T44" fmla="*/ 108 w 245"/>
              <a:gd name="T45" fmla="*/ 313 h 313"/>
              <a:gd name="T46" fmla="*/ 147 w 245"/>
              <a:gd name="T47" fmla="*/ 313 h 313"/>
              <a:gd name="T48" fmla="*/ 156 w 245"/>
              <a:gd name="T49" fmla="*/ 303 h 313"/>
              <a:gd name="T50" fmla="*/ 147 w 245"/>
              <a:gd name="T51" fmla="*/ 293 h 313"/>
              <a:gd name="T52" fmla="*/ 137 w 245"/>
              <a:gd name="T53" fmla="*/ 293 h 313"/>
              <a:gd name="T54" fmla="*/ 137 w 245"/>
              <a:gd name="T55" fmla="*/ 273 h 313"/>
              <a:gd name="T56" fmla="*/ 235 w 245"/>
              <a:gd name="T57" fmla="*/ 186 h 313"/>
              <a:gd name="T58" fmla="*/ 215 w 245"/>
              <a:gd name="T59" fmla="*/ 186 h 313"/>
              <a:gd name="T60" fmla="*/ 127 w 245"/>
              <a:gd name="T61" fmla="*/ 254 h 313"/>
              <a:gd name="T62" fmla="*/ 196 w 245"/>
              <a:gd name="T63" fmla="*/ 166 h 313"/>
              <a:gd name="T64" fmla="*/ 196 w 245"/>
              <a:gd name="T65" fmla="*/ 115 h 313"/>
              <a:gd name="T66" fmla="*/ 85 w 245"/>
              <a:gd name="T67" fmla="*/ 220 h 313"/>
              <a:gd name="T68" fmla="*/ 127 w 245"/>
              <a:gd name="T69" fmla="*/ 234 h 313"/>
              <a:gd name="T70" fmla="*/ 196 w 245"/>
              <a:gd name="T71" fmla="*/ 166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5" h="313">
                <a:moveTo>
                  <a:pt x="40" y="187"/>
                </a:moveTo>
                <a:cubicBezTo>
                  <a:pt x="39" y="186"/>
                  <a:pt x="39" y="186"/>
                  <a:pt x="39" y="186"/>
                </a:cubicBezTo>
                <a:cubicBezTo>
                  <a:pt x="19" y="186"/>
                  <a:pt x="19" y="186"/>
                  <a:pt x="19" y="186"/>
                </a:cubicBezTo>
                <a:cubicBezTo>
                  <a:pt x="21" y="191"/>
                  <a:pt x="22" y="197"/>
                  <a:pt x="24" y="203"/>
                </a:cubicBezTo>
                <a:lnTo>
                  <a:pt x="40" y="187"/>
                </a:lnTo>
                <a:close/>
                <a:moveTo>
                  <a:pt x="127" y="0"/>
                </a:moveTo>
                <a:cubicBezTo>
                  <a:pt x="89" y="0"/>
                  <a:pt x="59" y="30"/>
                  <a:pt x="59" y="68"/>
                </a:cubicBezTo>
                <a:cubicBezTo>
                  <a:pt x="59" y="169"/>
                  <a:pt x="59" y="169"/>
                  <a:pt x="59" y="169"/>
                </a:cubicBezTo>
                <a:cubicBezTo>
                  <a:pt x="191" y="43"/>
                  <a:pt x="191" y="43"/>
                  <a:pt x="191" y="43"/>
                </a:cubicBezTo>
                <a:cubicBezTo>
                  <a:pt x="180" y="18"/>
                  <a:pt x="156" y="0"/>
                  <a:pt x="127" y="0"/>
                </a:cubicBezTo>
                <a:close/>
                <a:moveTo>
                  <a:pt x="231" y="29"/>
                </a:moveTo>
                <a:cubicBezTo>
                  <a:pt x="0" y="250"/>
                  <a:pt x="0" y="250"/>
                  <a:pt x="0" y="250"/>
                </a:cubicBezTo>
                <a:cubicBezTo>
                  <a:pt x="14" y="264"/>
                  <a:pt x="14" y="264"/>
                  <a:pt x="14" y="264"/>
                </a:cubicBezTo>
                <a:cubicBezTo>
                  <a:pt x="245" y="43"/>
                  <a:pt x="245" y="43"/>
                  <a:pt x="245" y="43"/>
                </a:cubicBezTo>
                <a:lnTo>
                  <a:pt x="231" y="29"/>
                </a:lnTo>
                <a:close/>
                <a:moveTo>
                  <a:pt x="127" y="254"/>
                </a:moveTo>
                <a:cubicBezTo>
                  <a:pt x="108" y="254"/>
                  <a:pt x="90" y="248"/>
                  <a:pt x="75" y="238"/>
                </a:cubicBezTo>
                <a:cubicBezTo>
                  <a:pt x="62" y="252"/>
                  <a:pt x="62" y="252"/>
                  <a:pt x="62" y="252"/>
                </a:cubicBezTo>
                <a:cubicBezTo>
                  <a:pt x="78" y="263"/>
                  <a:pt x="97" y="271"/>
                  <a:pt x="117" y="273"/>
                </a:cubicBezTo>
                <a:cubicBezTo>
                  <a:pt x="117" y="293"/>
                  <a:pt x="117" y="293"/>
                  <a:pt x="117" y="293"/>
                </a:cubicBezTo>
                <a:cubicBezTo>
                  <a:pt x="108" y="293"/>
                  <a:pt x="108" y="293"/>
                  <a:pt x="108" y="293"/>
                </a:cubicBezTo>
                <a:cubicBezTo>
                  <a:pt x="102" y="293"/>
                  <a:pt x="98" y="298"/>
                  <a:pt x="98" y="303"/>
                </a:cubicBezTo>
                <a:cubicBezTo>
                  <a:pt x="98" y="308"/>
                  <a:pt x="102" y="313"/>
                  <a:pt x="108" y="313"/>
                </a:cubicBezTo>
                <a:cubicBezTo>
                  <a:pt x="147" y="313"/>
                  <a:pt x="147" y="313"/>
                  <a:pt x="147" y="313"/>
                </a:cubicBezTo>
                <a:cubicBezTo>
                  <a:pt x="152" y="313"/>
                  <a:pt x="156" y="308"/>
                  <a:pt x="156" y="303"/>
                </a:cubicBezTo>
                <a:cubicBezTo>
                  <a:pt x="156" y="298"/>
                  <a:pt x="152" y="293"/>
                  <a:pt x="147" y="293"/>
                </a:cubicBezTo>
                <a:cubicBezTo>
                  <a:pt x="137" y="293"/>
                  <a:pt x="137" y="293"/>
                  <a:pt x="137" y="293"/>
                </a:cubicBezTo>
                <a:cubicBezTo>
                  <a:pt x="137" y="273"/>
                  <a:pt x="137" y="273"/>
                  <a:pt x="137" y="273"/>
                </a:cubicBezTo>
                <a:cubicBezTo>
                  <a:pt x="185" y="269"/>
                  <a:pt x="226" y="233"/>
                  <a:pt x="235" y="186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06" y="225"/>
                  <a:pt x="169" y="254"/>
                  <a:pt x="127" y="254"/>
                </a:cubicBezTo>
                <a:close/>
                <a:moveTo>
                  <a:pt x="196" y="166"/>
                </a:moveTo>
                <a:cubicBezTo>
                  <a:pt x="196" y="115"/>
                  <a:pt x="196" y="115"/>
                  <a:pt x="196" y="115"/>
                </a:cubicBezTo>
                <a:cubicBezTo>
                  <a:pt x="85" y="220"/>
                  <a:pt x="85" y="220"/>
                  <a:pt x="85" y="220"/>
                </a:cubicBezTo>
                <a:cubicBezTo>
                  <a:pt x="97" y="229"/>
                  <a:pt x="111" y="234"/>
                  <a:pt x="127" y="234"/>
                </a:cubicBezTo>
                <a:cubicBezTo>
                  <a:pt x="165" y="234"/>
                  <a:pt x="196" y="204"/>
                  <a:pt x="196" y="166"/>
                </a:cubicBezTo>
                <a:close/>
              </a:path>
            </a:pathLst>
          </a:custGeom>
          <a:solidFill>
            <a:srgbClr val="F78E1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54EEBA7-B961-44B2-AFD5-5C019800E380}"/>
              </a:ext>
            </a:extLst>
          </p:cNvPr>
          <p:cNvSpPr txBox="1"/>
          <p:nvPr/>
        </p:nvSpPr>
        <p:spPr>
          <a:xfrm>
            <a:off x="4781490" y="5288995"/>
            <a:ext cx="2119742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Use chat for comments or to elaborate on surveys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E6EFA7-300D-4C22-AB15-4F12E216446F}"/>
              </a:ext>
            </a:extLst>
          </p:cNvPr>
          <p:cNvGrpSpPr/>
          <p:nvPr/>
        </p:nvGrpSpPr>
        <p:grpSpPr>
          <a:xfrm>
            <a:off x="5580745" y="4704275"/>
            <a:ext cx="521233" cy="632121"/>
            <a:chOff x="9339052" y="4709619"/>
            <a:chExt cx="521233" cy="632121"/>
          </a:xfrm>
        </p:grpSpPr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9EE66513-08F7-4524-A8FF-D092B52635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5251" y="4709619"/>
              <a:ext cx="408834" cy="381153"/>
            </a:xfrm>
            <a:custGeom>
              <a:avLst/>
              <a:gdLst>
                <a:gd name="T0" fmla="*/ 56 w 160"/>
                <a:gd name="T1" fmla="*/ 118 h 150"/>
                <a:gd name="T2" fmla="*/ 55 w 160"/>
                <a:gd name="T3" fmla="*/ 118 h 150"/>
                <a:gd name="T4" fmla="*/ 22 w 160"/>
                <a:gd name="T5" fmla="*/ 118 h 150"/>
                <a:gd name="T6" fmla="*/ 0 w 160"/>
                <a:gd name="T7" fmla="*/ 93 h 150"/>
                <a:gd name="T8" fmla="*/ 0 w 160"/>
                <a:gd name="T9" fmla="*/ 25 h 150"/>
                <a:gd name="T10" fmla="*/ 17 w 160"/>
                <a:gd name="T11" fmla="*/ 0 h 150"/>
                <a:gd name="T12" fmla="*/ 22 w 160"/>
                <a:gd name="T13" fmla="*/ 0 h 150"/>
                <a:gd name="T14" fmla="*/ 138 w 160"/>
                <a:gd name="T15" fmla="*/ 0 h 150"/>
                <a:gd name="T16" fmla="*/ 160 w 160"/>
                <a:gd name="T17" fmla="*/ 25 h 150"/>
                <a:gd name="T18" fmla="*/ 160 w 160"/>
                <a:gd name="T19" fmla="*/ 93 h 150"/>
                <a:gd name="T20" fmla="*/ 159 w 160"/>
                <a:gd name="T21" fmla="*/ 98 h 150"/>
                <a:gd name="T22" fmla="*/ 138 w 160"/>
                <a:gd name="T23" fmla="*/ 118 h 150"/>
                <a:gd name="T24" fmla="*/ 84 w 160"/>
                <a:gd name="T25" fmla="*/ 118 h 150"/>
                <a:gd name="T26" fmla="*/ 82 w 160"/>
                <a:gd name="T27" fmla="*/ 119 h 150"/>
                <a:gd name="T28" fmla="*/ 60 w 160"/>
                <a:gd name="T29" fmla="*/ 149 h 150"/>
                <a:gd name="T30" fmla="*/ 59 w 160"/>
                <a:gd name="T31" fmla="*/ 150 h 150"/>
                <a:gd name="T32" fmla="*/ 56 w 160"/>
                <a:gd name="T33" fmla="*/ 148 h 150"/>
                <a:gd name="T34" fmla="*/ 56 w 160"/>
                <a:gd name="T35" fmla="*/ 137 h 150"/>
                <a:gd name="T36" fmla="*/ 56 w 160"/>
                <a:gd name="T37" fmla="*/ 120 h 150"/>
                <a:gd name="T38" fmla="*/ 56 w 160"/>
                <a:gd name="T39" fmla="*/ 11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0" h="150">
                  <a:moveTo>
                    <a:pt x="56" y="118"/>
                  </a:moveTo>
                  <a:cubicBezTo>
                    <a:pt x="56" y="118"/>
                    <a:pt x="55" y="118"/>
                    <a:pt x="55" y="118"/>
                  </a:cubicBezTo>
                  <a:cubicBezTo>
                    <a:pt x="44" y="118"/>
                    <a:pt x="33" y="118"/>
                    <a:pt x="22" y="118"/>
                  </a:cubicBezTo>
                  <a:cubicBezTo>
                    <a:pt x="10" y="118"/>
                    <a:pt x="0" y="107"/>
                    <a:pt x="0" y="93"/>
                  </a:cubicBezTo>
                  <a:cubicBezTo>
                    <a:pt x="0" y="70"/>
                    <a:pt x="0" y="48"/>
                    <a:pt x="0" y="25"/>
                  </a:cubicBezTo>
                  <a:cubicBezTo>
                    <a:pt x="0" y="13"/>
                    <a:pt x="7" y="3"/>
                    <a:pt x="17" y="0"/>
                  </a:cubicBezTo>
                  <a:cubicBezTo>
                    <a:pt x="19" y="0"/>
                    <a:pt x="21" y="0"/>
                    <a:pt x="22" y="0"/>
                  </a:cubicBezTo>
                  <a:cubicBezTo>
                    <a:pt x="61" y="0"/>
                    <a:pt x="99" y="0"/>
                    <a:pt x="138" y="0"/>
                  </a:cubicBezTo>
                  <a:cubicBezTo>
                    <a:pt x="150" y="0"/>
                    <a:pt x="160" y="11"/>
                    <a:pt x="160" y="25"/>
                  </a:cubicBezTo>
                  <a:cubicBezTo>
                    <a:pt x="160" y="48"/>
                    <a:pt x="160" y="70"/>
                    <a:pt x="160" y="93"/>
                  </a:cubicBezTo>
                  <a:cubicBezTo>
                    <a:pt x="160" y="94"/>
                    <a:pt x="160" y="96"/>
                    <a:pt x="159" y="98"/>
                  </a:cubicBezTo>
                  <a:cubicBezTo>
                    <a:pt x="158" y="110"/>
                    <a:pt x="149" y="118"/>
                    <a:pt x="138" y="118"/>
                  </a:cubicBezTo>
                  <a:cubicBezTo>
                    <a:pt x="120" y="118"/>
                    <a:pt x="102" y="118"/>
                    <a:pt x="84" y="118"/>
                  </a:cubicBezTo>
                  <a:cubicBezTo>
                    <a:pt x="83" y="118"/>
                    <a:pt x="82" y="118"/>
                    <a:pt x="82" y="119"/>
                  </a:cubicBezTo>
                  <a:cubicBezTo>
                    <a:pt x="74" y="129"/>
                    <a:pt x="67" y="139"/>
                    <a:pt x="60" y="149"/>
                  </a:cubicBezTo>
                  <a:cubicBezTo>
                    <a:pt x="60" y="149"/>
                    <a:pt x="59" y="150"/>
                    <a:pt x="59" y="150"/>
                  </a:cubicBezTo>
                  <a:cubicBezTo>
                    <a:pt x="57" y="150"/>
                    <a:pt x="56" y="149"/>
                    <a:pt x="56" y="148"/>
                  </a:cubicBezTo>
                  <a:cubicBezTo>
                    <a:pt x="56" y="144"/>
                    <a:pt x="56" y="141"/>
                    <a:pt x="56" y="137"/>
                  </a:cubicBezTo>
                  <a:cubicBezTo>
                    <a:pt x="56" y="131"/>
                    <a:pt x="56" y="126"/>
                    <a:pt x="56" y="120"/>
                  </a:cubicBezTo>
                  <a:cubicBezTo>
                    <a:pt x="56" y="119"/>
                    <a:pt x="56" y="119"/>
                    <a:pt x="56" y="118"/>
                  </a:cubicBezTo>
                  <a:close/>
                </a:path>
              </a:pathLst>
            </a:custGeom>
            <a:solidFill>
              <a:srgbClr val="F78E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6ED2FAD-82DA-422C-B551-DFC0C401DCEE}"/>
                </a:ext>
              </a:extLst>
            </p:cNvPr>
            <p:cNvSpPr/>
            <p:nvPr/>
          </p:nvSpPr>
          <p:spPr>
            <a:xfrm>
              <a:off x="9339052" y="5033963"/>
              <a:ext cx="52123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solidFill>
                    <a:srgbClr val="F78E1E"/>
                  </a:solidFill>
                  <a:cs typeface="Segoe UI Light" panose="020B0502040204020203" pitchFamily="34" charset="0"/>
                </a:rPr>
                <a:t>Chat</a:t>
              </a:r>
              <a:endParaRPr lang="en-US" sz="1400" dirty="0">
                <a:solidFill>
                  <a:srgbClr val="F78E1E"/>
                </a:solidFill>
              </a:endParaRP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A15C0FDE-F6C1-448B-8638-697940AB00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60" y="6169582"/>
            <a:ext cx="2459180" cy="536018"/>
          </a:xfrm>
          <a:prstGeom prst="rect">
            <a:avLst/>
          </a:prstGeom>
        </p:spPr>
      </p:pic>
      <p:sp>
        <p:nvSpPr>
          <p:cNvPr id="40" name="Oval 12">
            <a:extLst>
              <a:ext uri="{FF2B5EF4-FFF2-40B4-BE49-F238E27FC236}">
                <a16:creationId xmlns:a16="http://schemas.microsoft.com/office/drawing/2014/main" id="{E58A2D65-316C-47D2-A9D0-6473FE52B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2344" y="6172200"/>
            <a:ext cx="533400" cy="533400"/>
          </a:xfrm>
          <a:prstGeom prst="ellipse">
            <a:avLst/>
          </a:prstGeom>
          <a:solidFill>
            <a:srgbClr val="B71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65BB271-80EF-44B1-BCAB-F997ACADB20E}" type="slidenum">
              <a:rPr lang="en-US" altLang="en-US" sz="1800" b="1">
                <a:solidFill>
                  <a:schemeClr val="bg1"/>
                </a:solidFill>
              </a:rPr>
              <a:pPr algn="ctr" eaLnBrk="1" hangingPunct="1"/>
              <a:t>2</a:t>
            </a:fld>
            <a:endParaRPr lang="en-US" altLang="en-US" sz="1800" b="1" dirty="0">
              <a:solidFill>
                <a:schemeClr val="bg1"/>
              </a:solidFill>
            </a:endParaRPr>
          </a:p>
        </p:txBody>
      </p:sp>
      <p:pic>
        <p:nvPicPr>
          <p:cNvPr id="8" name="Graphic 7" descr="Clipboard Checked with solid fill">
            <a:extLst>
              <a:ext uri="{FF2B5EF4-FFF2-40B4-BE49-F238E27FC236}">
                <a16:creationId xmlns:a16="http://schemas.microsoft.com/office/drawing/2014/main" id="{1F16C11F-7DDC-4C15-9DF5-7AFDEE3E1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48752" y="4523022"/>
            <a:ext cx="782890" cy="78289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C321D0B-A11E-4FA7-8B70-4365C6421C5A}"/>
              </a:ext>
            </a:extLst>
          </p:cNvPr>
          <p:cNvSpPr txBox="1"/>
          <p:nvPr/>
        </p:nvSpPr>
        <p:spPr>
          <a:xfrm>
            <a:off x="7156699" y="5336396"/>
            <a:ext cx="1872401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Grantee attendance</a:t>
            </a:r>
          </a:p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survey is linked in chat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DEF533-3FE5-452E-8341-77E3669838B5}"/>
              </a:ext>
            </a:extLst>
          </p:cNvPr>
          <p:cNvGrpSpPr/>
          <p:nvPr/>
        </p:nvGrpSpPr>
        <p:grpSpPr>
          <a:xfrm>
            <a:off x="3285853" y="4657521"/>
            <a:ext cx="580608" cy="650893"/>
            <a:chOff x="3305081" y="4704275"/>
            <a:chExt cx="580608" cy="650893"/>
          </a:xfrm>
        </p:grpSpPr>
        <p:grpSp>
          <p:nvGrpSpPr>
            <p:cNvPr id="26" name="Group 18">
              <a:extLst>
                <a:ext uri="{FF2B5EF4-FFF2-40B4-BE49-F238E27FC236}">
                  <a16:creationId xmlns:a16="http://schemas.microsoft.com/office/drawing/2014/main" id="{8F2669EB-9C34-4CF9-AA52-0CE14C58B5E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320181" y="4704275"/>
              <a:ext cx="550408" cy="414505"/>
              <a:chOff x="2558" y="2864"/>
              <a:chExt cx="405" cy="305"/>
            </a:xfrm>
          </p:grpSpPr>
          <p:sp>
            <p:nvSpPr>
              <p:cNvPr id="28" name="AutoShape 17">
                <a:extLst>
                  <a:ext uri="{FF2B5EF4-FFF2-40B4-BE49-F238E27FC236}">
                    <a16:creationId xmlns:a16="http://schemas.microsoft.com/office/drawing/2014/main" id="{C20BCA32-53F6-4BA1-A8EF-EB27A73A5075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58" y="2864"/>
                <a:ext cx="405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C046DFAE-B7DC-45E1-9588-8CBAA31A3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866"/>
                <a:ext cx="308" cy="284"/>
              </a:xfrm>
              <a:custGeom>
                <a:avLst/>
                <a:gdLst>
                  <a:gd name="T0" fmla="*/ 146 w 146"/>
                  <a:gd name="T1" fmla="*/ 80 h 134"/>
                  <a:gd name="T2" fmla="*/ 145 w 146"/>
                  <a:gd name="T3" fmla="*/ 84 h 134"/>
                  <a:gd name="T4" fmla="*/ 128 w 146"/>
                  <a:gd name="T5" fmla="*/ 102 h 134"/>
                  <a:gd name="T6" fmla="*/ 123 w 146"/>
                  <a:gd name="T7" fmla="*/ 102 h 134"/>
                  <a:gd name="T8" fmla="*/ 108 w 146"/>
                  <a:gd name="T9" fmla="*/ 102 h 134"/>
                  <a:gd name="T10" fmla="*/ 107 w 146"/>
                  <a:gd name="T11" fmla="*/ 102 h 134"/>
                  <a:gd name="T12" fmla="*/ 107 w 146"/>
                  <a:gd name="T13" fmla="*/ 103 h 134"/>
                  <a:gd name="T14" fmla="*/ 107 w 146"/>
                  <a:gd name="T15" fmla="*/ 131 h 134"/>
                  <a:gd name="T16" fmla="*/ 106 w 146"/>
                  <a:gd name="T17" fmla="*/ 132 h 134"/>
                  <a:gd name="T18" fmla="*/ 104 w 146"/>
                  <a:gd name="T19" fmla="*/ 132 h 134"/>
                  <a:gd name="T20" fmla="*/ 87 w 146"/>
                  <a:gd name="T21" fmla="*/ 112 h 134"/>
                  <a:gd name="T22" fmla="*/ 80 w 146"/>
                  <a:gd name="T23" fmla="*/ 103 h 134"/>
                  <a:gd name="T24" fmla="*/ 79 w 146"/>
                  <a:gd name="T25" fmla="*/ 102 h 134"/>
                  <a:gd name="T26" fmla="*/ 57 w 146"/>
                  <a:gd name="T27" fmla="*/ 102 h 134"/>
                  <a:gd name="T28" fmla="*/ 56 w 146"/>
                  <a:gd name="T29" fmla="*/ 102 h 134"/>
                  <a:gd name="T30" fmla="*/ 56 w 146"/>
                  <a:gd name="T31" fmla="*/ 93 h 134"/>
                  <a:gd name="T32" fmla="*/ 56 w 146"/>
                  <a:gd name="T33" fmla="*/ 55 h 134"/>
                  <a:gd name="T34" fmla="*/ 49 w 146"/>
                  <a:gd name="T35" fmla="*/ 39 h 134"/>
                  <a:gd name="T36" fmla="*/ 38 w 146"/>
                  <a:gd name="T37" fmla="*/ 35 h 134"/>
                  <a:gd name="T38" fmla="*/ 1 w 146"/>
                  <a:gd name="T39" fmla="*/ 35 h 134"/>
                  <a:gd name="T40" fmla="*/ 0 w 146"/>
                  <a:gd name="T41" fmla="*/ 35 h 134"/>
                  <a:gd name="T42" fmla="*/ 0 w 146"/>
                  <a:gd name="T43" fmla="*/ 34 h 134"/>
                  <a:gd name="T44" fmla="*/ 0 w 146"/>
                  <a:gd name="T45" fmla="*/ 24 h 134"/>
                  <a:gd name="T46" fmla="*/ 15 w 146"/>
                  <a:gd name="T47" fmla="*/ 2 h 134"/>
                  <a:gd name="T48" fmla="*/ 22 w 146"/>
                  <a:gd name="T49" fmla="*/ 0 h 134"/>
                  <a:gd name="T50" fmla="*/ 68 w 146"/>
                  <a:gd name="T51" fmla="*/ 0 h 134"/>
                  <a:gd name="T52" fmla="*/ 123 w 146"/>
                  <a:gd name="T53" fmla="*/ 0 h 134"/>
                  <a:gd name="T54" fmla="*/ 145 w 146"/>
                  <a:gd name="T55" fmla="*/ 22 h 134"/>
                  <a:gd name="T56" fmla="*/ 146 w 146"/>
                  <a:gd name="T57" fmla="*/ 23 h 134"/>
                  <a:gd name="T58" fmla="*/ 146 w 146"/>
                  <a:gd name="T59" fmla="*/ 8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34">
                    <a:moveTo>
                      <a:pt x="146" y="80"/>
                    </a:moveTo>
                    <a:cubicBezTo>
                      <a:pt x="145" y="81"/>
                      <a:pt x="145" y="82"/>
                      <a:pt x="145" y="84"/>
                    </a:cubicBezTo>
                    <a:cubicBezTo>
                      <a:pt x="142" y="93"/>
                      <a:pt x="137" y="99"/>
                      <a:pt x="128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118" y="102"/>
                      <a:pt x="113" y="102"/>
                      <a:pt x="108" y="102"/>
                    </a:cubicBezTo>
                    <a:cubicBezTo>
                      <a:pt x="108" y="102"/>
                      <a:pt x="107" y="102"/>
                      <a:pt x="107" y="102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12"/>
                      <a:pt x="107" y="122"/>
                      <a:pt x="107" y="131"/>
                    </a:cubicBezTo>
                    <a:cubicBezTo>
                      <a:pt x="107" y="131"/>
                      <a:pt x="107" y="132"/>
                      <a:pt x="106" y="132"/>
                    </a:cubicBezTo>
                    <a:cubicBezTo>
                      <a:pt x="106" y="134"/>
                      <a:pt x="104" y="133"/>
                      <a:pt x="104" y="132"/>
                    </a:cubicBezTo>
                    <a:cubicBezTo>
                      <a:pt x="98" y="125"/>
                      <a:pt x="93" y="119"/>
                      <a:pt x="87" y="112"/>
                    </a:cubicBezTo>
                    <a:cubicBezTo>
                      <a:pt x="85" y="109"/>
                      <a:pt x="83" y="106"/>
                      <a:pt x="80" y="103"/>
                    </a:cubicBezTo>
                    <a:cubicBezTo>
                      <a:pt x="80" y="102"/>
                      <a:pt x="80" y="102"/>
                      <a:pt x="79" y="102"/>
                    </a:cubicBezTo>
                    <a:cubicBezTo>
                      <a:pt x="72" y="102"/>
                      <a:pt x="64" y="102"/>
                      <a:pt x="57" y="102"/>
                    </a:cubicBezTo>
                    <a:cubicBezTo>
                      <a:pt x="57" y="102"/>
                      <a:pt x="56" y="102"/>
                      <a:pt x="56" y="102"/>
                    </a:cubicBezTo>
                    <a:cubicBezTo>
                      <a:pt x="56" y="99"/>
                      <a:pt x="56" y="96"/>
                      <a:pt x="56" y="93"/>
                    </a:cubicBezTo>
                    <a:cubicBezTo>
                      <a:pt x="57" y="81"/>
                      <a:pt x="57" y="68"/>
                      <a:pt x="56" y="55"/>
                    </a:cubicBezTo>
                    <a:cubicBezTo>
                      <a:pt x="56" y="49"/>
                      <a:pt x="54" y="43"/>
                      <a:pt x="49" y="39"/>
                    </a:cubicBezTo>
                    <a:cubicBezTo>
                      <a:pt x="46" y="36"/>
                      <a:pt x="42" y="35"/>
                      <a:pt x="38" y="35"/>
                    </a:cubicBezTo>
                    <a:cubicBezTo>
                      <a:pt x="26" y="35"/>
                      <a:pt x="14" y="35"/>
                      <a:pt x="1" y="35"/>
                    </a:cubicBezTo>
                    <a:cubicBezTo>
                      <a:pt x="1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14"/>
                      <a:pt x="6" y="5"/>
                      <a:pt x="15" y="2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37" y="0"/>
                      <a:pt x="53" y="0"/>
                      <a:pt x="68" y="0"/>
                    </a:cubicBezTo>
                    <a:cubicBezTo>
                      <a:pt x="86" y="0"/>
                      <a:pt x="104" y="1"/>
                      <a:pt x="123" y="0"/>
                    </a:cubicBezTo>
                    <a:cubicBezTo>
                      <a:pt x="135" y="0"/>
                      <a:pt x="144" y="10"/>
                      <a:pt x="145" y="22"/>
                    </a:cubicBezTo>
                    <a:cubicBezTo>
                      <a:pt x="145" y="22"/>
                      <a:pt x="146" y="23"/>
                      <a:pt x="146" y="23"/>
                    </a:cubicBezTo>
                    <a:cubicBezTo>
                      <a:pt x="146" y="42"/>
                      <a:pt x="146" y="61"/>
                      <a:pt x="146" y="80"/>
                    </a:cubicBezTo>
                    <a:close/>
                  </a:path>
                </a:pathLst>
              </a:custGeom>
              <a:solidFill>
                <a:srgbClr val="F78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0AC4EAE-3D48-4E41-8348-69C8E3FCF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909"/>
                <a:ext cx="253" cy="262"/>
              </a:xfrm>
              <a:custGeom>
                <a:avLst/>
                <a:gdLst>
                  <a:gd name="T0" fmla="*/ 42 w 120"/>
                  <a:gd name="T1" fmla="*/ 97 h 124"/>
                  <a:gd name="T2" fmla="*/ 41 w 120"/>
                  <a:gd name="T3" fmla="*/ 97 h 124"/>
                  <a:gd name="T4" fmla="*/ 17 w 120"/>
                  <a:gd name="T5" fmla="*/ 97 h 124"/>
                  <a:gd name="T6" fmla="*/ 0 w 120"/>
                  <a:gd name="T7" fmla="*/ 77 h 124"/>
                  <a:gd name="T8" fmla="*/ 0 w 120"/>
                  <a:gd name="T9" fmla="*/ 20 h 124"/>
                  <a:gd name="T10" fmla="*/ 13 w 120"/>
                  <a:gd name="T11" fmla="*/ 0 h 124"/>
                  <a:gd name="T12" fmla="*/ 17 w 120"/>
                  <a:gd name="T13" fmla="*/ 0 h 124"/>
                  <a:gd name="T14" fmla="*/ 104 w 120"/>
                  <a:gd name="T15" fmla="*/ 0 h 124"/>
                  <a:gd name="T16" fmla="*/ 120 w 120"/>
                  <a:gd name="T17" fmla="*/ 21 h 124"/>
                  <a:gd name="T18" fmla="*/ 120 w 120"/>
                  <a:gd name="T19" fmla="*/ 76 h 124"/>
                  <a:gd name="T20" fmla="*/ 120 w 120"/>
                  <a:gd name="T21" fmla="*/ 80 h 124"/>
                  <a:gd name="T22" fmla="*/ 104 w 120"/>
                  <a:gd name="T23" fmla="*/ 97 h 124"/>
                  <a:gd name="T24" fmla="*/ 63 w 120"/>
                  <a:gd name="T25" fmla="*/ 97 h 124"/>
                  <a:gd name="T26" fmla="*/ 61 w 120"/>
                  <a:gd name="T27" fmla="*/ 98 h 124"/>
                  <a:gd name="T28" fmla="*/ 45 w 120"/>
                  <a:gd name="T29" fmla="*/ 122 h 124"/>
                  <a:gd name="T30" fmla="*/ 44 w 120"/>
                  <a:gd name="T31" fmla="*/ 123 h 124"/>
                  <a:gd name="T32" fmla="*/ 42 w 120"/>
                  <a:gd name="T33" fmla="*/ 122 h 124"/>
                  <a:gd name="T34" fmla="*/ 42 w 120"/>
                  <a:gd name="T35" fmla="*/ 113 h 124"/>
                  <a:gd name="T36" fmla="*/ 42 w 120"/>
                  <a:gd name="T37" fmla="*/ 98 h 124"/>
                  <a:gd name="T38" fmla="*/ 42 w 120"/>
                  <a:gd name="T39" fmla="*/ 9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124">
                    <a:moveTo>
                      <a:pt x="42" y="97"/>
                    </a:moveTo>
                    <a:cubicBezTo>
                      <a:pt x="42" y="97"/>
                      <a:pt x="42" y="97"/>
                      <a:pt x="41" y="97"/>
                    </a:cubicBezTo>
                    <a:cubicBezTo>
                      <a:pt x="33" y="97"/>
                      <a:pt x="25" y="97"/>
                      <a:pt x="17" y="97"/>
                    </a:cubicBezTo>
                    <a:cubicBezTo>
                      <a:pt x="8" y="97"/>
                      <a:pt x="0" y="88"/>
                      <a:pt x="0" y="77"/>
                    </a:cubicBezTo>
                    <a:cubicBezTo>
                      <a:pt x="0" y="58"/>
                      <a:pt x="0" y="39"/>
                      <a:pt x="0" y="20"/>
                    </a:cubicBezTo>
                    <a:cubicBezTo>
                      <a:pt x="0" y="10"/>
                      <a:pt x="6" y="2"/>
                      <a:pt x="13" y="0"/>
                    </a:cubicBezTo>
                    <a:cubicBezTo>
                      <a:pt x="14" y="0"/>
                      <a:pt x="16" y="0"/>
                      <a:pt x="17" y="0"/>
                    </a:cubicBezTo>
                    <a:cubicBezTo>
                      <a:pt x="46" y="0"/>
                      <a:pt x="75" y="0"/>
                      <a:pt x="104" y="0"/>
                    </a:cubicBezTo>
                    <a:cubicBezTo>
                      <a:pt x="113" y="0"/>
                      <a:pt x="120" y="9"/>
                      <a:pt x="120" y="21"/>
                    </a:cubicBezTo>
                    <a:cubicBezTo>
                      <a:pt x="120" y="39"/>
                      <a:pt x="120" y="58"/>
                      <a:pt x="120" y="76"/>
                    </a:cubicBezTo>
                    <a:cubicBezTo>
                      <a:pt x="120" y="78"/>
                      <a:pt x="120" y="79"/>
                      <a:pt x="120" y="80"/>
                    </a:cubicBezTo>
                    <a:cubicBezTo>
                      <a:pt x="119" y="90"/>
                      <a:pt x="112" y="97"/>
                      <a:pt x="104" y="97"/>
                    </a:cubicBezTo>
                    <a:cubicBezTo>
                      <a:pt x="90" y="97"/>
                      <a:pt x="77" y="97"/>
                      <a:pt x="63" y="97"/>
                    </a:cubicBezTo>
                    <a:cubicBezTo>
                      <a:pt x="63" y="97"/>
                      <a:pt x="62" y="97"/>
                      <a:pt x="61" y="98"/>
                    </a:cubicBezTo>
                    <a:cubicBezTo>
                      <a:pt x="56" y="106"/>
                      <a:pt x="51" y="114"/>
                      <a:pt x="45" y="122"/>
                    </a:cubicBezTo>
                    <a:cubicBezTo>
                      <a:pt x="45" y="123"/>
                      <a:pt x="45" y="123"/>
                      <a:pt x="44" y="123"/>
                    </a:cubicBezTo>
                    <a:cubicBezTo>
                      <a:pt x="43" y="124"/>
                      <a:pt x="42" y="123"/>
                      <a:pt x="42" y="122"/>
                    </a:cubicBezTo>
                    <a:cubicBezTo>
                      <a:pt x="42" y="119"/>
                      <a:pt x="42" y="116"/>
                      <a:pt x="42" y="113"/>
                    </a:cubicBezTo>
                    <a:cubicBezTo>
                      <a:pt x="42" y="108"/>
                      <a:pt x="42" y="103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21">
                <a:extLst>
                  <a:ext uri="{FF2B5EF4-FFF2-40B4-BE49-F238E27FC236}">
                    <a16:creationId xmlns:a16="http://schemas.microsoft.com/office/drawing/2014/main" id="{9E9EFF5E-388E-44C9-802F-923F37D4F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2923"/>
                <a:ext cx="255" cy="225"/>
              </a:xfrm>
              <a:custGeom>
                <a:avLst/>
                <a:gdLst>
                  <a:gd name="T0" fmla="*/ 43 w 121"/>
                  <a:gd name="T1" fmla="*/ 84 h 106"/>
                  <a:gd name="T2" fmla="*/ 42 w 121"/>
                  <a:gd name="T3" fmla="*/ 84 h 106"/>
                  <a:gd name="T4" fmla="*/ 17 w 121"/>
                  <a:gd name="T5" fmla="*/ 84 h 106"/>
                  <a:gd name="T6" fmla="*/ 0 w 121"/>
                  <a:gd name="T7" fmla="*/ 66 h 106"/>
                  <a:gd name="T8" fmla="*/ 0 w 121"/>
                  <a:gd name="T9" fmla="*/ 18 h 106"/>
                  <a:gd name="T10" fmla="*/ 14 w 121"/>
                  <a:gd name="T11" fmla="*/ 1 h 106"/>
                  <a:gd name="T12" fmla="*/ 17 w 121"/>
                  <a:gd name="T13" fmla="*/ 0 h 106"/>
                  <a:gd name="T14" fmla="*/ 104 w 121"/>
                  <a:gd name="T15" fmla="*/ 0 h 106"/>
                  <a:gd name="T16" fmla="*/ 121 w 121"/>
                  <a:gd name="T17" fmla="*/ 18 h 106"/>
                  <a:gd name="T18" fmla="*/ 121 w 121"/>
                  <a:gd name="T19" fmla="*/ 66 h 106"/>
                  <a:gd name="T20" fmla="*/ 120 w 121"/>
                  <a:gd name="T21" fmla="*/ 69 h 106"/>
                  <a:gd name="T22" fmla="*/ 104 w 121"/>
                  <a:gd name="T23" fmla="*/ 84 h 106"/>
                  <a:gd name="T24" fmla="*/ 64 w 121"/>
                  <a:gd name="T25" fmla="*/ 84 h 106"/>
                  <a:gd name="T26" fmla="*/ 62 w 121"/>
                  <a:gd name="T27" fmla="*/ 85 h 106"/>
                  <a:gd name="T28" fmla="*/ 45 w 121"/>
                  <a:gd name="T29" fmla="*/ 105 h 106"/>
                  <a:gd name="T30" fmla="*/ 45 w 121"/>
                  <a:gd name="T31" fmla="*/ 106 h 106"/>
                  <a:gd name="T32" fmla="*/ 43 w 121"/>
                  <a:gd name="T33" fmla="*/ 105 h 106"/>
                  <a:gd name="T34" fmla="*/ 43 w 121"/>
                  <a:gd name="T35" fmla="*/ 97 h 106"/>
                  <a:gd name="T36" fmla="*/ 43 w 121"/>
                  <a:gd name="T37" fmla="*/ 85 h 106"/>
                  <a:gd name="T38" fmla="*/ 43 w 121"/>
                  <a:gd name="T39" fmla="*/ 8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06">
                    <a:moveTo>
                      <a:pt x="43" y="84"/>
                    </a:moveTo>
                    <a:cubicBezTo>
                      <a:pt x="42" y="84"/>
                      <a:pt x="42" y="84"/>
                      <a:pt x="42" y="84"/>
                    </a:cubicBezTo>
                    <a:cubicBezTo>
                      <a:pt x="33" y="84"/>
                      <a:pt x="25" y="83"/>
                      <a:pt x="17" y="84"/>
                    </a:cubicBezTo>
                    <a:cubicBezTo>
                      <a:pt x="8" y="84"/>
                      <a:pt x="1" y="76"/>
                      <a:pt x="0" y="66"/>
                    </a:cubicBezTo>
                    <a:cubicBezTo>
                      <a:pt x="0" y="50"/>
                      <a:pt x="0" y="34"/>
                      <a:pt x="0" y="18"/>
                    </a:cubicBezTo>
                    <a:cubicBezTo>
                      <a:pt x="0" y="9"/>
                      <a:pt x="6" y="2"/>
                      <a:pt x="14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46" y="0"/>
                      <a:pt x="75" y="0"/>
                      <a:pt x="104" y="0"/>
                    </a:cubicBezTo>
                    <a:cubicBezTo>
                      <a:pt x="113" y="0"/>
                      <a:pt x="121" y="8"/>
                      <a:pt x="121" y="18"/>
                    </a:cubicBezTo>
                    <a:cubicBezTo>
                      <a:pt x="121" y="34"/>
                      <a:pt x="121" y="50"/>
                      <a:pt x="121" y="66"/>
                    </a:cubicBezTo>
                    <a:cubicBezTo>
                      <a:pt x="121" y="67"/>
                      <a:pt x="121" y="68"/>
                      <a:pt x="120" y="69"/>
                    </a:cubicBezTo>
                    <a:cubicBezTo>
                      <a:pt x="119" y="78"/>
                      <a:pt x="112" y="84"/>
                      <a:pt x="104" y="84"/>
                    </a:cubicBezTo>
                    <a:cubicBezTo>
                      <a:pt x="91" y="84"/>
                      <a:pt x="77" y="84"/>
                      <a:pt x="64" y="84"/>
                    </a:cubicBezTo>
                    <a:cubicBezTo>
                      <a:pt x="63" y="84"/>
                      <a:pt x="62" y="84"/>
                      <a:pt x="62" y="85"/>
                    </a:cubicBezTo>
                    <a:cubicBezTo>
                      <a:pt x="56" y="91"/>
                      <a:pt x="51" y="98"/>
                      <a:pt x="45" y="105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4" y="106"/>
                      <a:pt x="43" y="106"/>
                      <a:pt x="43" y="105"/>
                    </a:cubicBezTo>
                    <a:cubicBezTo>
                      <a:pt x="43" y="102"/>
                      <a:pt x="43" y="100"/>
                      <a:pt x="43" y="97"/>
                    </a:cubicBezTo>
                    <a:cubicBezTo>
                      <a:pt x="43" y="93"/>
                      <a:pt x="43" y="89"/>
                      <a:pt x="43" y="85"/>
                    </a:cubicBezTo>
                    <a:cubicBezTo>
                      <a:pt x="43" y="84"/>
                      <a:pt x="43" y="84"/>
                      <a:pt x="43" y="84"/>
                    </a:cubicBezTo>
                    <a:close/>
                  </a:path>
                </a:pathLst>
              </a:custGeom>
              <a:solidFill>
                <a:srgbClr val="F78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1DECC2-58EC-4B9A-9C4F-2B3AFE9BB6BD}"/>
                </a:ext>
              </a:extLst>
            </p:cNvPr>
            <p:cNvSpPr/>
            <p:nvPr/>
          </p:nvSpPr>
          <p:spPr>
            <a:xfrm>
              <a:off x="3305081" y="5016614"/>
              <a:ext cx="58060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78E1E"/>
                  </a:solidFill>
                  <a:cs typeface="Segoe UI Light" panose="020B0502040204020203" pitchFamily="34" charset="0"/>
                </a:rPr>
                <a:t>Q&amp;A</a:t>
              </a:r>
              <a:endParaRPr lang="en-US" sz="1600" dirty="0">
                <a:solidFill>
                  <a:srgbClr val="F78E1E"/>
                </a:solidFill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34071B0-68B9-4AF1-8903-8F10D66407B2}"/>
              </a:ext>
            </a:extLst>
          </p:cNvPr>
          <p:cNvSpPr txBox="1"/>
          <p:nvPr/>
        </p:nvSpPr>
        <p:spPr>
          <a:xfrm>
            <a:off x="2461819" y="5301086"/>
            <a:ext cx="2543660" cy="592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rPr>
              <a:t>Click the Q&amp;A icon to submit your questions anytime.</a:t>
            </a:r>
          </a:p>
        </p:txBody>
      </p:sp>
    </p:spTree>
    <p:extLst>
      <p:ext uri="{BB962C8B-B14F-4D97-AF65-F5344CB8AC3E}">
        <p14:creationId xmlns:p14="http://schemas.microsoft.com/office/powerpoint/2010/main" val="19214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9" grpId="0"/>
      <p:bldP spid="7" grpId="0" animBg="1"/>
      <p:bldP spid="75" grpId="0"/>
      <p:bldP spid="41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866CB-22D7-456B-A30F-E279E6D42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76" y="648719"/>
            <a:ext cx="10522424" cy="49939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Bench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50D3C-BDEB-403B-B021-F88BA56FEAAA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sz="2700" dirty="0"/>
              <a:t>Discuss benefits of preparing current staff for leadership </a:t>
            </a:r>
          </a:p>
          <a:p>
            <a:pPr marL="914400" lvl="1" indent="-457200"/>
            <a:r>
              <a:rPr lang="en-US" dirty="0"/>
              <a:t>Hiring from within has higher success than external hiring</a:t>
            </a:r>
          </a:p>
          <a:p>
            <a:pPr marL="914400" lvl="1" indent="-457200"/>
            <a:r>
              <a:rPr lang="en-US" dirty="0"/>
              <a:t>An internal hire reduces transition time and “opportunity costs” </a:t>
            </a:r>
          </a:p>
          <a:p>
            <a:pPr marL="457200" indent="-457200"/>
            <a:r>
              <a:rPr lang="en-US" sz="2700" dirty="0"/>
              <a:t>Develop more than one potential successor </a:t>
            </a:r>
          </a:p>
          <a:p>
            <a:pPr marL="457200" indent="-457200"/>
            <a:r>
              <a:rPr lang="en-US" sz="2700" dirty="0"/>
              <a:t>Start soon after the last transition!</a:t>
            </a:r>
          </a:p>
          <a:p>
            <a:pPr marL="457200" indent="-457200"/>
            <a:r>
              <a:rPr lang="en-US" sz="2700" dirty="0"/>
              <a:t>Support development of internal talent by providing: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Regular performance feedback and appraisals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Ongoing professional development for all staff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Individualized plans for senior management staff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Mentoring opportunities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Cross-training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dirty="0"/>
              <a:t>Deliberate opportunities for managers to </a:t>
            </a:r>
            <a:r>
              <a:rPr lang="en-US" b="1" dirty="0"/>
              <a:t>use </a:t>
            </a:r>
            <a:r>
              <a:rPr lang="en-US" dirty="0"/>
              <a:t>new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B9E66E-6EF8-4074-95EC-E62C50336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331" y="2582356"/>
            <a:ext cx="2869325" cy="28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42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4788" y="132736"/>
            <a:ext cx="10522424" cy="1270396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rgbClr val="F78E1E"/>
                </a:solidFill>
              </a:rPr>
              <a:t>Sharing Experiences: </a:t>
            </a:r>
            <a:r>
              <a:rPr lang="en-US" sz="3800" dirty="0">
                <a:solidFill>
                  <a:schemeClr val="tx1"/>
                </a:solidFill>
              </a:rPr>
              <a:t>Building Bench Strength and Hiring from Within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5"/>
          </p:nvPr>
        </p:nvSpPr>
        <p:spPr>
          <a:xfrm>
            <a:off x="834788" y="1531720"/>
            <a:ext cx="10750668" cy="4583332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Example: Hispanic Federation: 5 chief executives in its 32 years; the last 3 have been internal hires</a:t>
            </a:r>
          </a:p>
          <a:p>
            <a:pPr marL="457200" indent="-457200">
              <a:spcBef>
                <a:spcPts val="1800"/>
              </a:spcBef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Benefits of preparing a 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3200" b="1" dirty="0">
                <a:solidFill>
                  <a:schemeClr val="bg1"/>
                </a:solidFill>
              </a:rPr>
              <a:t>     successor from within?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What is required?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Challenges?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Why has it worked for HF?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Lessons learned?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7F5FE8-8868-EB8A-8FE8-2D6674EAE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225" y="2120487"/>
            <a:ext cx="4902907" cy="3264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3D48C-824A-C23E-88AF-BBF8A4B69E1E}"/>
              </a:ext>
            </a:extLst>
          </p:cNvPr>
          <p:cNvSpPr txBox="1"/>
          <p:nvPr/>
        </p:nvSpPr>
        <p:spPr>
          <a:xfrm>
            <a:off x="6303561" y="5454869"/>
            <a:ext cx="5281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Photo: Association of Latino Professionals for America </a:t>
            </a:r>
          </a:p>
          <a:p>
            <a:r>
              <a:rPr lang="en-US" dirty="0"/>
              <a:t>(ALPFA)</a:t>
            </a:r>
          </a:p>
        </p:txBody>
      </p:sp>
    </p:spTree>
    <p:extLst>
      <p:ext uri="{BB962C8B-B14F-4D97-AF65-F5344CB8AC3E}">
        <p14:creationId xmlns:p14="http://schemas.microsoft.com/office/powerpoint/2010/main" val="3726621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4BCD1-FEC9-43A0-BAC2-78A97F46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788" y="713691"/>
            <a:ext cx="10522424" cy="4993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Emergency Succession Plan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36B9C-C184-46EA-8F90-134CB25A3E4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00748" y="1620359"/>
            <a:ext cx="10522424" cy="452394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Provides leadership continuity through an Acting or Interim executive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Identifies a transition team with clear roles for Board and staff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Includes both a short-term plan and a timeline for permanent succession (if needed)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Addresses security issues and signatories – financial, legal, HR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Provides a communications plan and contact list for outreach to key stakeholders, including funders, allies, clients, and community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Is ready for implementation within 24 hours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Links to a broader plan </a:t>
            </a:r>
            <a:r>
              <a:rPr lang="en-US" sz="2800" dirty="0"/>
              <a:t>to hire, onboard &amp; support a new executive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Links to ongoing efforts to build “bench strength”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207B97-B54B-4E2E-BAD7-C6DA2C35D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333" t="13239" r="50444" b="16667"/>
          <a:stretch/>
        </p:blipFill>
        <p:spPr>
          <a:xfrm rot="21324019">
            <a:off x="10394686" y="3183271"/>
            <a:ext cx="1435083" cy="178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29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C43-6936-45F3-B21D-88949F757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87" y="661636"/>
            <a:ext cx="10522424" cy="4993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Priorities for the First 48 Hours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5D29F-B2D2-44F7-8503-658F8382BA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987" y="1627037"/>
            <a:ext cx="10522424" cy="44426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Day 1:</a:t>
            </a:r>
          </a:p>
          <a:p>
            <a:r>
              <a:rPr lang="en-US" dirty="0"/>
              <a:t>Ensure leadership continuity by naming an immediate Acting Director</a:t>
            </a:r>
          </a:p>
          <a:p>
            <a:r>
              <a:rPr lang="en-US" dirty="0"/>
              <a:t>Identify any potential crises or pending tasks/deadlines</a:t>
            </a:r>
          </a:p>
          <a:p>
            <a:r>
              <a:rPr lang="en-US" dirty="0"/>
              <a:t>Establish a Board Transition Team </a:t>
            </a:r>
          </a:p>
          <a:p>
            <a:r>
              <a:rPr lang="en-US" dirty="0"/>
              <a:t>Communicate situation and immediate plans internally</a:t>
            </a:r>
          </a:p>
          <a:p>
            <a:pPr marL="0" indent="0">
              <a:buNone/>
            </a:pPr>
            <a:r>
              <a:rPr lang="en-US" b="1" dirty="0"/>
              <a:t>Day 2:</a:t>
            </a:r>
          </a:p>
          <a:p>
            <a:r>
              <a:rPr lang="en-US" dirty="0"/>
              <a:t>Provide duties and priorities</a:t>
            </a:r>
            <a:r>
              <a:rPr lang="en-US" sz="2800" dirty="0"/>
              <a:t> for the Acting Director  </a:t>
            </a:r>
          </a:p>
          <a:p>
            <a:r>
              <a:rPr lang="en-US" dirty="0"/>
              <a:t>Agree on</a:t>
            </a:r>
            <a:r>
              <a:rPr lang="en-US" sz="2800" dirty="0"/>
              <a:t> temporary added/changed roles for other staff </a:t>
            </a:r>
          </a:p>
          <a:p>
            <a:r>
              <a:rPr lang="en-US" dirty="0"/>
              <a:t>Review and address security issues and signatories</a:t>
            </a:r>
          </a:p>
          <a:p>
            <a:r>
              <a:rPr lang="en-US" dirty="0"/>
              <a:t>Communicate plans to external stakeholders, in priority order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78326F-0B62-4A54-918B-9C1EF608C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875" y="353281"/>
            <a:ext cx="2560199" cy="198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7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B597-6B6D-4563-826D-0E57C4745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76" y="171450"/>
            <a:ext cx="10522424" cy="971550"/>
          </a:xfrm>
        </p:spPr>
        <p:txBody>
          <a:bodyPr>
            <a:normAutofit fontScale="90000"/>
          </a:bodyPr>
          <a:lstStyle/>
          <a:p>
            <a:r>
              <a:rPr lang="en-US" dirty="0"/>
              <a:t>When the Board Creates the Transition: Terminating a Chief Executive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E551-684F-42A0-A1D2-08AB5AB8C5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376" y="1406318"/>
            <a:ext cx="10661686" cy="5280232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sz="2700" dirty="0"/>
              <a:t>Understand and follow legal requirements, employment contract provisions or personnel policies -- consult a lawyer expert in HR to minimize risk and bad feelings</a:t>
            </a:r>
          </a:p>
          <a:p>
            <a:pPr marL="457200" indent="-457200"/>
            <a:r>
              <a:rPr lang="en-US" sz="2700" dirty="0"/>
              <a:t>Pay special attention to:</a:t>
            </a:r>
          </a:p>
          <a:p>
            <a:pPr marL="914400" lvl="1" indent="-457200"/>
            <a:r>
              <a:rPr lang="en-US" dirty="0"/>
              <a:t>Choice of an Acting or Interim Director</a:t>
            </a:r>
          </a:p>
          <a:p>
            <a:pPr marL="914400" lvl="1" indent="-457200"/>
            <a:r>
              <a:rPr lang="en-US" dirty="0"/>
              <a:t>Communications that provide transparency, for both internal and external stakeholders -- talk to staff, then funders, key allies, other stakeholders</a:t>
            </a:r>
          </a:p>
          <a:p>
            <a:pPr marL="914400" lvl="1" indent="-457200"/>
            <a:r>
              <a:rPr lang="en-US" dirty="0"/>
              <a:t>Possible termination agreement</a:t>
            </a:r>
          </a:p>
          <a:p>
            <a:pPr marL="914400" lvl="1" indent="-457200"/>
            <a:r>
              <a:rPr lang="en-US" dirty="0"/>
              <a:t>Protection of documents and passwords</a:t>
            </a:r>
          </a:p>
          <a:p>
            <a:pPr marL="457200" indent="-457200"/>
            <a:r>
              <a:rPr lang="en-US" sz="2700" dirty="0"/>
              <a:t>Be sure all legal questions are addressed before termination</a:t>
            </a:r>
          </a:p>
          <a:p>
            <a:pPr marL="457200" indent="-457200"/>
            <a:r>
              <a:rPr lang="en-US" sz="2700" dirty="0"/>
              <a:t>Take the high road in announcements &amp; treatment of the departing executive</a:t>
            </a:r>
          </a:p>
          <a:p>
            <a:pPr marL="457200" indent="-457200"/>
            <a:r>
              <a:rPr lang="en-US" sz="2700" dirty="0"/>
              <a:t>Be ready to implement your Emergency Succession Plan</a:t>
            </a:r>
          </a:p>
          <a:p>
            <a:pPr marL="457200" indent="-457200"/>
            <a:endParaRPr lang="en-US" dirty="0"/>
          </a:p>
        </p:txBody>
      </p:sp>
      <p:pic>
        <p:nvPicPr>
          <p:cNvPr id="36866" name="Picture 2" descr="InUSA Lightweight Hardside 28 Spinner Luggage- Trend, Size null, Orange">
            <a:extLst>
              <a:ext uri="{FF2B5EF4-FFF2-40B4-BE49-F238E27FC236}">
                <a16:creationId xmlns:a16="http://schemas.microsoft.com/office/drawing/2014/main" id="{2652FDD4-4A16-4025-B6EC-33495455D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3385" y="171450"/>
            <a:ext cx="1120830" cy="160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665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47174-979D-475E-9258-1DF765228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 Acting vs. an Interim Director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C6677-C676-4B03-A506-D5DF7F02F0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987" y="1426681"/>
            <a:ext cx="5181600" cy="5150299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b="1" dirty="0"/>
              <a:t>Acting Director</a:t>
            </a:r>
          </a:p>
          <a:p>
            <a:pPr>
              <a:lnSpc>
                <a:spcPct val="80000"/>
              </a:lnSpc>
            </a:pPr>
            <a:r>
              <a:rPr lang="en-US" sz="2200" dirty="0"/>
              <a:t>Current staff member(s) assuming the chief executive role during the transition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Benefits</a:t>
            </a:r>
          </a:p>
          <a:p>
            <a:pPr marL="568325" lvl="1" indent="-284163">
              <a:lnSpc>
                <a:spcPct val="80000"/>
              </a:lnSpc>
            </a:pPr>
            <a:r>
              <a:rPr lang="en-US" sz="2200" dirty="0"/>
              <a:t>Ensures that someone is in charge</a:t>
            </a:r>
          </a:p>
          <a:p>
            <a:pPr marL="568325" lvl="1" indent="-284163">
              <a:lnSpc>
                <a:spcPct val="80000"/>
              </a:lnSpc>
            </a:pPr>
            <a:r>
              <a:rPr lang="en-US" sz="2200" dirty="0"/>
              <a:t>Because person knows the nonprofit, may provide continuity and minimize disruption </a:t>
            </a:r>
          </a:p>
          <a:p>
            <a:pPr marL="568325" lvl="1" indent="-284163">
              <a:lnSpc>
                <a:spcPct val="80000"/>
              </a:lnSpc>
            </a:pPr>
            <a:r>
              <a:rPr lang="en-US" sz="2200" dirty="0"/>
              <a:t>Low-cost – can free up funds for a transition consultant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Disadvantages/Risks</a:t>
            </a:r>
          </a:p>
          <a:p>
            <a:pPr marL="520700" lvl="1" indent="-284163">
              <a:lnSpc>
                <a:spcPct val="80000"/>
              </a:lnSpc>
            </a:pPr>
            <a:r>
              <a:rPr lang="en-US" sz="2200" dirty="0"/>
              <a:t>May not be an appropriate person on staff</a:t>
            </a:r>
          </a:p>
          <a:p>
            <a:pPr marL="520700" lvl="1" indent="-284163">
              <a:lnSpc>
                <a:spcPct val="80000"/>
              </a:lnSpc>
            </a:pPr>
            <a:r>
              <a:rPr lang="en-US" sz="2200" dirty="0"/>
              <a:t>Selection can create conflict</a:t>
            </a:r>
          </a:p>
          <a:p>
            <a:pPr marL="520700" lvl="1" indent="-284163">
              <a:lnSpc>
                <a:spcPct val="80000"/>
              </a:lnSpc>
            </a:pPr>
            <a:r>
              <a:rPr lang="en-US" sz="2200" dirty="0"/>
              <a:t>You will be short one staff person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D45B4D-F4BC-4345-90CE-3D19792070A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17111" y="1426681"/>
            <a:ext cx="5181600" cy="527762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b="1" dirty="0"/>
              <a:t>Interim Director</a:t>
            </a:r>
            <a:r>
              <a:rPr lang="en-US" sz="31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 temporary employee or contractor, hired from outside, often a former nonprofit chief executive </a:t>
            </a:r>
          </a:p>
          <a:p>
            <a:pPr>
              <a:lnSpc>
                <a:spcPct val="100000"/>
              </a:lnSpc>
            </a:pPr>
            <a:r>
              <a:rPr lang="en-US" sz="2600" b="1" dirty="0"/>
              <a:t>Benefits</a:t>
            </a:r>
          </a:p>
          <a:p>
            <a:pPr marL="568325" lvl="1" indent="-331788">
              <a:lnSpc>
                <a:spcPct val="100000"/>
              </a:lnSpc>
            </a:pPr>
            <a:r>
              <a:rPr lang="en-US" dirty="0"/>
              <a:t>Reduces pressure to find a new executive very quickly </a:t>
            </a:r>
          </a:p>
          <a:p>
            <a:pPr marL="568325" lvl="1" indent="-331788">
              <a:lnSpc>
                <a:spcPct val="100000"/>
              </a:lnSpc>
            </a:pPr>
            <a:r>
              <a:rPr lang="en-US" dirty="0"/>
              <a:t>Provides objectivity to assess needs and challenges</a:t>
            </a:r>
          </a:p>
          <a:p>
            <a:pPr marL="568325" lvl="1" indent="-331788">
              <a:lnSpc>
                <a:spcPct val="100000"/>
              </a:lnSpc>
            </a:pPr>
            <a:r>
              <a:rPr lang="en-US" dirty="0"/>
              <a:t>Can help build organizational capacity</a:t>
            </a:r>
          </a:p>
          <a:p>
            <a:pPr>
              <a:lnSpc>
                <a:spcPct val="100000"/>
              </a:lnSpc>
            </a:pPr>
            <a:r>
              <a:rPr lang="en-US" sz="2600" b="1" dirty="0"/>
              <a:t>Disadvantages/Risks</a:t>
            </a:r>
          </a:p>
          <a:p>
            <a:pPr marL="520700" lvl="1" indent="-284163">
              <a:lnSpc>
                <a:spcPct val="100000"/>
              </a:lnSpc>
            </a:pPr>
            <a:r>
              <a:rPr lang="en-US" dirty="0"/>
              <a:t>Limited knowledge of the organization and sometimes limited knowledge of its work</a:t>
            </a:r>
          </a:p>
          <a:p>
            <a:pPr marL="520700" lvl="1" indent="-284163">
              <a:lnSpc>
                <a:spcPct val="100000"/>
              </a:lnSpc>
            </a:pPr>
            <a:r>
              <a:rPr lang="en-US" dirty="0"/>
              <a:t>Can be expensive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43A920-A114-4203-9C2D-AF532BB08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18807">
            <a:off x="10658476" y="241814"/>
            <a:ext cx="819150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4788" y="242889"/>
            <a:ext cx="10522424" cy="1011088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accent2"/>
                </a:solidFill>
              </a:rPr>
              <a:t>Sharing Experiences: </a:t>
            </a:r>
            <a:r>
              <a:rPr lang="en-US" sz="3800" dirty="0">
                <a:solidFill>
                  <a:schemeClr val="tx1"/>
                </a:solidFill>
              </a:rPr>
              <a:t>Emergency/Unexpected Transitions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15"/>
          </p:nvPr>
        </p:nvSpPr>
        <p:spPr>
          <a:xfrm>
            <a:off x="834787" y="1403131"/>
            <a:ext cx="10923825" cy="4682735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/>
              <a:t>Examples:  Illness or death of chief executive or sudden departure for another job or a new experience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Situations?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Temporary or permanent 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None/>
            </a:pPr>
            <a:r>
              <a:rPr lang="en-US" sz="3200" b="1" dirty="0">
                <a:solidFill>
                  <a:schemeClr val="bg1"/>
                </a:solidFill>
              </a:rPr>
              <a:t>     absence? 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Plan in place or not?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Acting or Interim Director?</a:t>
            </a:r>
          </a:p>
          <a:p>
            <a:pPr marL="457200" indent="-45720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Key lessons?</a:t>
            </a:r>
          </a:p>
          <a:p>
            <a:endParaRPr lang="en-US" dirty="0"/>
          </a:p>
        </p:txBody>
      </p:sp>
      <p:pic>
        <p:nvPicPr>
          <p:cNvPr id="28674" name="Picture 2" descr="Group of Diverse Various Occupations People Meeting Concept.  stock image">
            <a:extLst>
              <a:ext uri="{FF2B5EF4-FFF2-40B4-BE49-F238E27FC236}">
                <a16:creationId xmlns:a16="http://schemas.microsoft.com/office/drawing/2014/main" id="{514227B9-92EA-46DE-B87F-90350D83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699" y="2018458"/>
            <a:ext cx="5181600" cy="38019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95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B597-6B6D-4563-826D-0E57C474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Scheduled-Departure Succession Planning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E551-684F-42A0-A1D2-08AB5AB8C5E8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Allows time for organizational assessment</a:t>
            </a:r>
          </a:p>
          <a:p>
            <a:pPr marL="342900" indent="-342900"/>
            <a:r>
              <a:rPr lang="en-US" dirty="0"/>
              <a:t>Requires the same information, inventories, contact lists and communications plans as emergency transitions – but with more time to prepare and implement</a:t>
            </a:r>
          </a:p>
          <a:p>
            <a:pPr marL="342900" indent="-342900"/>
            <a:r>
              <a:rPr lang="en-US" dirty="0"/>
              <a:t>Process may take well over a year from old executive’s announcement to full integration or the new executive – especially if there is no strong internal candidate</a:t>
            </a:r>
          </a:p>
          <a:p>
            <a:pPr marL="342900" indent="-342900"/>
            <a:r>
              <a:rPr lang="en-US" dirty="0"/>
              <a:t>Enables the Board to consider new directions</a:t>
            </a:r>
          </a:p>
          <a:p>
            <a:pPr marL="342900" indent="-342900"/>
            <a:r>
              <a:rPr lang="en-US" dirty="0"/>
              <a:t>Demands additional time and energy from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en-US" dirty="0"/>
              <a:t>both Board and staff</a:t>
            </a:r>
          </a:p>
          <a:p>
            <a:pPr marL="342900" indent="-342900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800100" lvl="1" indent="-342900"/>
            <a:endParaRPr lang="en-US" dirty="0"/>
          </a:p>
          <a:p>
            <a:pPr marL="800100" lvl="1" indent="-342900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08147E-F795-4315-A466-9227C5D4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277" y="4177695"/>
            <a:ext cx="2747378" cy="203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9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06ACF8-4BF1-4119-A14E-320DB3E1F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555" y="453270"/>
            <a:ext cx="10456889" cy="70865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Planned Executive Transition: </a:t>
            </a:r>
            <a:r>
              <a:rPr lang="en-US" dirty="0">
                <a:solidFill>
                  <a:schemeClr val="tx1"/>
                </a:solidFill>
              </a:rPr>
              <a:t>A Five-Part Process 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B78212A4-0529-40DC-A3A4-723E88801256}"/>
              </a:ext>
            </a:extLst>
          </p:cNvPr>
          <p:cNvSpPr/>
          <p:nvPr/>
        </p:nvSpPr>
        <p:spPr>
          <a:xfrm>
            <a:off x="486300" y="1897819"/>
            <a:ext cx="2123890" cy="1365298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Develop</a:t>
            </a:r>
          </a:p>
          <a:p>
            <a:pPr algn="ctr"/>
            <a:r>
              <a:rPr lang="en-US" sz="2000" b="1" dirty="0"/>
              <a:t>Transition </a:t>
            </a:r>
          </a:p>
          <a:p>
            <a:pPr algn="ctr"/>
            <a:r>
              <a:rPr lang="en-US" sz="2000" b="1" dirty="0"/>
              <a:t>Plan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E48EF33-EC51-4547-BDAE-62192962B1C4}"/>
              </a:ext>
            </a:extLst>
          </p:cNvPr>
          <p:cNvSpPr/>
          <p:nvPr/>
        </p:nvSpPr>
        <p:spPr>
          <a:xfrm>
            <a:off x="7228588" y="1897820"/>
            <a:ext cx="1971001" cy="136529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“Onboard” New Executive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A1D49F24-1AE1-4FA3-A269-79C65E31AD91}"/>
              </a:ext>
            </a:extLst>
          </p:cNvPr>
          <p:cNvSpPr/>
          <p:nvPr/>
        </p:nvSpPr>
        <p:spPr>
          <a:xfrm>
            <a:off x="9352478" y="1897819"/>
            <a:ext cx="1998933" cy="1365297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Support and Monitor New Executive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622EDE6A-DC5A-4962-A06C-F0F8A05B5B8D}"/>
              </a:ext>
            </a:extLst>
          </p:cNvPr>
          <p:cNvSpPr/>
          <p:nvPr/>
        </p:nvSpPr>
        <p:spPr>
          <a:xfrm>
            <a:off x="4914902" y="1897820"/>
            <a:ext cx="2160798" cy="1428016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Interview and Hire New Executive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63201348-78F5-4B4D-8DAC-0F3BA9D463C9}"/>
              </a:ext>
            </a:extLst>
          </p:cNvPr>
          <p:cNvSpPr/>
          <p:nvPr/>
        </p:nvSpPr>
        <p:spPr>
          <a:xfrm>
            <a:off x="2763079" y="1835102"/>
            <a:ext cx="1998933" cy="1490734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Recruit New Executive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B0C134-A74D-4758-BA1E-2E1B08628619}"/>
              </a:ext>
            </a:extLst>
          </p:cNvPr>
          <p:cNvSpPr txBox="1"/>
          <p:nvPr/>
        </p:nvSpPr>
        <p:spPr>
          <a:xfrm>
            <a:off x="486300" y="4373217"/>
            <a:ext cx="110201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6-9 months	     3-6 months	3 months	   3 months	        6-9 months</a:t>
            </a:r>
          </a:p>
          <a:p>
            <a:endParaRPr lang="en-US" sz="2800" b="1" dirty="0"/>
          </a:p>
          <a:p>
            <a:r>
              <a:rPr lang="en-US" sz="2800" b="1" dirty="0"/>
              <a:t>                                             Total: 21 – 30 months</a:t>
            </a:r>
          </a:p>
        </p:txBody>
      </p:sp>
    </p:spTree>
    <p:extLst>
      <p:ext uri="{BB962C8B-B14F-4D97-AF65-F5344CB8AC3E}">
        <p14:creationId xmlns:p14="http://schemas.microsoft.com/office/powerpoint/2010/main" val="2739559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4CC03-2343-4575-83FA-E8139D026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should be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F2EA7-A993-4270-A5C6-F3FC10CEF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869" y="1408921"/>
            <a:ext cx="5181600" cy="4825887"/>
          </a:xfrm>
        </p:spPr>
        <p:txBody>
          <a:bodyPr>
            <a:normAutofit/>
          </a:bodyPr>
          <a:lstStyle/>
          <a:p>
            <a:r>
              <a:rPr lang="en-US" dirty="0"/>
              <a:t>Board of Directors </a:t>
            </a:r>
          </a:p>
          <a:p>
            <a:r>
              <a:rPr lang="en-US" dirty="0"/>
              <a:t>Search or Transition Committee </a:t>
            </a:r>
          </a:p>
          <a:p>
            <a:r>
              <a:rPr lang="en-US" dirty="0"/>
              <a:t>Consultant or search firm</a:t>
            </a:r>
          </a:p>
          <a:p>
            <a:r>
              <a:rPr lang="en-US" dirty="0"/>
              <a:t>Current chief executive (where feasible)</a:t>
            </a:r>
          </a:p>
          <a:p>
            <a:r>
              <a:rPr lang="en-US" dirty="0"/>
              <a:t>Senior staff</a:t>
            </a:r>
          </a:p>
          <a:p>
            <a:r>
              <a:rPr lang="en-US" dirty="0"/>
              <a:t>Other staff</a:t>
            </a:r>
          </a:p>
          <a:p>
            <a:r>
              <a:rPr lang="en-US" dirty="0"/>
              <a:t>Clients and community</a:t>
            </a:r>
          </a:p>
          <a:p>
            <a:r>
              <a:rPr lang="en-US" dirty="0"/>
              <a:t>Other stakeholders (funders, allies)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DDB4827-7A1E-447A-8872-4D162AC3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487" y="3275127"/>
            <a:ext cx="4150970" cy="2148210"/>
          </a:xfrm>
          <a:prstGeom prst="rect">
            <a:avLst/>
          </a:prstGeom>
        </p:spPr>
      </p:pic>
      <p:pic>
        <p:nvPicPr>
          <p:cNvPr id="35842" name="Picture 2" descr="Image result for image for question mark">
            <a:extLst>
              <a:ext uri="{FF2B5EF4-FFF2-40B4-BE49-F238E27FC236}">
                <a16:creationId xmlns:a16="http://schemas.microsoft.com/office/drawing/2014/main" id="{722F62C8-216A-4521-83DF-41F3F5FE7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6"/>
          <a:stretch/>
        </p:blipFill>
        <p:spPr bwMode="auto">
          <a:xfrm>
            <a:off x="8056179" y="1408921"/>
            <a:ext cx="1942045" cy="1885125"/>
          </a:xfrm>
          <a:prstGeom prst="flowChartMerg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9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1104-FE18-494A-9422-C29332E46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Webinar Agenda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D73065B9-CE6A-4ECD-8692-7E12B62908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54593"/>
              </p:ext>
            </p:extLst>
          </p:nvPr>
        </p:nvGraphicFramePr>
        <p:xfrm>
          <a:off x="828987" y="1832330"/>
          <a:ext cx="10522424" cy="406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2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871">
                <a:tc>
                  <a:txBody>
                    <a:bodyPr/>
                    <a:lstStyle/>
                    <a:p>
                      <a:pPr marL="349250" indent="-349250">
                        <a:lnSpc>
                          <a:spcPct val="100000"/>
                        </a:lnSpc>
                        <a:buFont typeface="+mj-lt"/>
                        <a:buAutoNum type="arabicPeriod"/>
                      </a:pPr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Introduction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8984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600" b="1" dirty="0"/>
                        <a:t>2. Scope/Focus: Importance of Succession Planning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501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600" b="1" dirty="0"/>
                        <a:t>3. Types of Executive Transitions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600" b="1" dirty="0"/>
                        <a:t>4. </a:t>
                      </a:r>
                      <a:r>
                        <a:rPr lang="en-US" sz="2600" b="1" baseline="0" dirty="0"/>
                        <a:t>Building Bench Strength</a:t>
                      </a:r>
                      <a:endParaRPr lang="en-US" sz="2600" b="1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3037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600" b="1" baseline="0" dirty="0"/>
                        <a:t>5. </a:t>
                      </a:r>
                      <a:r>
                        <a:rPr lang="en-US" sz="2600" b="1" dirty="0"/>
                        <a:t>Emergency/Unexpected Transitions </a:t>
                      </a:r>
                      <a:endParaRPr lang="en-US" sz="2600" b="1" baseline="0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71539"/>
                  </a:ext>
                </a:extLst>
              </a:tr>
              <a:tr h="463037">
                <a:tc>
                  <a:txBody>
                    <a:bodyPr/>
                    <a:lstStyle/>
                    <a:p>
                      <a:pPr marL="341313" indent="-341313">
                        <a:lnSpc>
                          <a:spcPct val="100000"/>
                        </a:lnSpc>
                        <a:buFont typeface="+mj-lt"/>
                        <a:buNone/>
                      </a:pPr>
                      <a:r>
                        <a:rPr lang="en-US" sz="2600" b="1" dirty="0"/>
                        <a:t>6. Scheduled-Departure Transitions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27295"/>
                  </a:ext>
                </a:extLst>
              </a:tr>
              <a:tr h="463037">
                <a:tc>
                  <a:txBody>
                    <a:bodyPr/>
                    <a:lstStyle/>
                    <a:p>
                      <a:pPr marL="341313" marR="0" lvl="0" indent="-341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600" b="1" dirty="0"/>
                        <a:t>7. Ongoing Role for the Former Chief Executive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60280"/>
                  </a:ext>
                </a:extLst>
              </a:tr>
              <a:tr h="4630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2600" b="1" dirty="0"/>
                        <a:t>8. Q&amp;A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464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1256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B597-6B6D-4563-826D-0E57C474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Board Decisions and Roles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1E551-684F-42A0-A1D2-08AB5AB8C5E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987" y="1442998"/>
            <a:ext cx="10522424" cy="52380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Roles: </a:t>
            </a:r>
          </a:p>
          <a:p>
            <a:pPr>
              <a:spcBef>
                <a:spcPts val="700"/>
              </a:spcBef>
            </a:pPr>
            <a:r>
              <a:rPr lang="en-US" sz="2600" dirty="0"/>
              <a:t>Guide the transition</a:t>
            </a:r>
          </a:p>
          <a:p>
            <a:pPr>
              <a:spcBef>
                <a:spcPts val="700"/>
              </a:spcBef>
            </a:pPr>
            <a:r>
              <a:rPr lang="en-US" sz="2600" dirty="0"/>
              <a:t>Manage communications, internal and external</a:t>
            </a:r>
          </a:p>
          <a:p>
            <a:pPr marL="0" indent="0">
              <a:buNone/>
            </a:pPr>
            <a:r>
              <a:rPr lang="en-US" b="1" dirty="0"/>
              <a:t>Key Considerations and Decisions:</a:t>
            </a:r>
          </a:p>
          <a:p>
            <a:pPr marL="342900" indent="-342900">
              <a:spcBef>
                <a:spcPts val="700"/>
              </a:spcBef>
            </a:pPr>
            <a:r>
              <a:rPr lang="en-US" sz="2600" dirty="0"/>
              <a:t>Job description and compensation for new executive</a:t>
            </a:r>
          </a:p>
          <a:p>
            <a:pPr marL="342900" indent="-342900">
              <a:spcBef>
                <a:spcPts val="700"/>
              </a:spcBef>
            </a:pPr>
            <a:r>
              <a:rPr lang="en-US" sz="2600" dirty="0"/>
              <a:t>Likelihood of hiring from within </a:t>
            </a:r>
          </a:p>
          <a:p>
            <a:pPr marL="342900" indent="-342900">
              <a:spcBef>
                <a:spcPts val="700"/>
              </a:spcBef>
            </a:pPr>
            <a:r>
              <a:rPr lang="en-US" sz="2600" dirty="0"/>
              <a:t>Whether to undertake a broad search/recruitment effort</a:t>
            </a:r>
          </a:p>
          <a:p>
            <a:pPr marL="342900" indent="-342900">
              <a:spcBef>
                <a:spcPts val="700"/>
              </a:spcBef>
            </a:pPr>
            <a:r>
              <a:rPr lang="en-US" sz="2600" dirty="0"/>
              <a:t>Need for a consultant or a search firm</a:t>
            </a:r>
          </a:p>
          <a:p>
            <a:pPr marL="342900" indent="-342900">
              <a:spcBef>
                <a:spcPts val="700"/>
              </a:spcBef>
            </a:pPr>
            <a:r>
              <a:rPr lang="en-US" sz="2600" dirty="0"/>
              <a:t>How best to involve the departing executive – and what if any ongoing relationship to arrange</a:t>
            </a:r>
          </a:p>
          <a:p>
            <a:pPr marL="342900" indent="-342900">
              <a:spcBef>
                <a:spcPts val="700"/>
              </a:spcBef>
            </a:pPr>
            <a:r>
              <a:rPr lang="en-US" sz="2600" dirty="0"/>
              <a:t>How to engage other staff, clients, and other stakeholders</a:t>
            </a:r>
          </a:p>
          <a:p>
            <a:pPr marL="342900" indent="-342900">
              <a:spcBef>
                <a:spcPts val="700"/>
              </a:spcBef>
            </a:pPr>
            <a:r>
              <a:rPr lang="en-US" sz="2600" dirty="0"/>
              <a:t>What to do if recruitment takes longer than planned and an Acting or Interim Director is needed</a:t>
            </a:r>
          </a:p>
          <a:p>
            <a:pPr marL="457200" lvl="1" indent="0">
              <a:buNone/>
            </a:pPr>
            <a:endParaRPr lang="en-US" dirty="0"/>
          </a:p>
          <a:p>
            <a:pPr marL="800100" lvl="1" indent="-342900"/>
            <a:endParaRPr lang="en-US" dirty="0"/>
          </a:p>
          <a:p>
            <a:pPr marL="800100" lvl="1" indent="-342900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E2984-F8C8-4D6C-852B-1201BDE301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189" y="1442999"/>
            <a:ext cx="3420132" cy="140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63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944A-CEA3-49EE-AA8B-FB7C0008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376" y="528637"/>
            <a:ext cx="10522424" cy="49939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Outgoing Executive Can Ease a Planned Transition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2EEBA0-C848-4BBE-A5CB-6FD4B191C1B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31376" y="1406319"/>
            <a:ext cx="10522424" cy="4923044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i="1" dirty="0"/>
              <a:t>Remember: </a:t>
            </a:r>
            <a:r>
              <a:rPr lang="en-US" b="1" dirty="0"/>
              <a:t>Founder’s Syndrome applies to long-term executives even if they aren’t the founder!</a:t>
            </a:r>
          </a:p>
          <a:p>
            <a:pPr marL="407988" indent="-407988">
              <a:spcBef>
                <a:spcPts val="600"/>
              </a:spcBef>
            </a:pPr>
            <a:r>
              <a:rPr lang="en-US" sz="2700" dirty="0"/>
              <a:t>Prepare the organization to outlast you </a:t>
            </a:r>
          </a:p>
          <a:p>
            <a:pPr marL="407988" indent="-407988">
              <a:spcBef>
                <a:spcPts val="600"/>
              </a:spcBef>
            </a:pPr>
            <a:r>
              <a:rPr lang="en-US" sz="2700" dirty="0"/>
              <a:t>Build bench strength at all levels </a:t>
            </a:r>
          </a:p>
          <a:p>
            <a:pPr marL="407988" indent="-407988">
              <a:spcBef>
                <a:spcPts val="600"/>
              </a:spcBef>
            </a:pPr>
            <a:r>
              <a:rPr lang="en-US" sz="2700" dirty="0"/>
              <a:t>Maintain a strong, collaborative management team</a:t>
            </a:r>
          </a:p>
          <a:p>
            <a:pPr marL="407988" indent="-407988">
              <a:spcBef>
                <a:spcPts val="600"/>
              </a:spcBef>
            </a:pPr>
            <a:r>
              <a:rPr lang="en-US" sz="2700" dirty="0"/>
              <a:t>Help recruit Board members with transition experience</a:t>
            </a:r>
          </a:p>
          <a:p>
            <a:pPr marL="407988" indent="-407988">
              <a:spcBef>
                <a:spcPts val="600"/>
              </a:spcBef>
            </a:pPr>
            <a:r>
              <a:rPr lang="en-US" sz="2700" dirty="0"/>
              <a:t>Support but do not lead the transition process</a:t>
            </a:r>
          </a:p>
          <a:p>
            <a:pPr marL="407988" indent="-407988">
              <a:spcBef>
                <a:spcPts val="600"/>
              </a:spcBef>
            </a:pPr>
            <a:r>
              <a:rPr lang="en-US" sz="2700" dirty="0"/>
              <a:t>Pass the baton publicly and visibly – internally &amp; externally</a:t>
            </a:r>
          </a:p>
          <a:p>
            <a:pPr marL="407988" indent="-407988">
              <a:spcBef>
                <a:spcPts val="600"/>
              </a:spcBef>
            </a:pPr>
            <a:r>
              <a:rPr lang="en-US" sz="2700" dirty="0"/>
              <a:t>Help staff commit to the new executive’s success</a:t>
            </a:r>
          </a:p>
          <a:p>
            <a:pPr marL="407988" indent="-407988">
              <a:lnSpc>
                <a:spcPct val="100000"/>
              </a:lnSpc>
              <a:spcBef>
                <a:spcPts val="600"/>
              </a:spcBef>
            </a:pPr>
            <a:r>
              <a:rPr lang="en-US" sz="2700" dirty="0"/>
              <a:t>Insist that your successor help decide on your new role, if any</a:t>
            </a:r>
          </a:p>
          <a:p>
            <a:pPr marL="407988" indent="-407988">
              <a:lnSpc>
                <a:spcPct val="100000"/>
              </a:lnSpc>
              <a:spcBef>
                <a:spcPts val="600"/>
              </a:spcBef>
            </a:pPr>
            <a:r>
              <a:rPr lang="en-US" sz="2700" dirty="0"/>
              <a:t>Show respect and deference to the new executive</a:t>
            </a:r>
          </a:p>
          <a:p>
            <a:pPr marL="407988" indent="-407988">
              <a:spcBef>
                <a:spcPts val="600"/>
              </a:spcBef>
            </a:pPr>
            <a:r>
              <a:rPr lang="en-US" sz="2700" dirty="0"/>
              <a:t>Do not join the Board – at least not for several years, with cautions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E4D662-AD77-41BB-B8D5-5A01E05507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70" t="28667" r="10762" b="28666"/>
          <a:stretch/>
        </p:blipFill>
        <p:spPr>
          <a:xfrm rot="20862253">
            <a:off x="9117548" y="2465887"/>
            <a:ext cx="1800226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195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987" y="200025"/>
            <a:ext cx="10522424" cy="1171575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accent2"/>
                </a:solidFill>
              </a:rPr>
              <a:t>Sharing Experience: </a:t>
            </a:r>
            <a:r>
              <a:rPr lang="en-US" sz="3800" dirty="0">
                <a:solidFill>
                  <a:schemeClr val="tx1"/>
                </a:solidFill>
              </a:rPr>
              <a:t>Scheduled Executive Transitions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868" y="1408921"/>
            <a:ext cx="5498189" cy="4800359"/>
          </a:xfrm>
          <a:solidFill>
            <a:schemeClr val="accent6"/>
          </a:solidFill>
        </p:spPr>
        <p:txBody>
          <a:bodyPr/>
          <a:lstStyle/>
          <a:p>
            <a:pPr marL="0" indent="0">
              <a:spcBef>
                <a:spcPts val="1800"/>
              </a:spcBef>
              <a:buNone/>
            </a:pPr>
            <a:endParaRPr lang="en-US" sz="800" b="1" dirty="0"/>
          </a:p>
          <a:p>
            <a:pPr marL="0" indent="0">
              <a:spcBef>
                <a:spcPts val="1800"/>
              </a:spcBef>
              <a:buNone/>
            </a:pPr>
            <a:r>
              <a:rPr lang="en-US" sz="3200" b="1" dirty="0"/>
              <a:t>Example: SHOPP</a:t>
            </a:r>
          </a:p>
          <a:p>
            <a:pPr marL="349250" indent="-34925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Timing?</a:t>
            </a:r>
          </a:p>
          <a:p>
            <a:pPr marL="349250" indent="-34925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Board leadership and role?</a:t>
            </a:r>
          </a:p>
          <a:p>
            <a:pPr marL="349250" indent="-34925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Use of consultant or search firm?</a:t>
            </a:r>
          </a:p>
          <a:p>
            <a:pPr marL="349250" indent="-34925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Lessons learned?</a:t>
            </a:r>
          </a:p>
          <a:p>
            <a:pPr marL="349250" indent="-349250">
              <a:buClr>
                <a:schemeClr val="bg1"/>
              </a:buClr>
            </a:pP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173" y="2278227"/>
            <a:ext cx="5287286" cy="3208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261863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2B597-6B6D-4563-826D-0E57C474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The Transition Doesn’t End with Hiring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7445C-0135-40A4-8B96-C7217066C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3933" y="1566577"/>
            <a:ext cx="5181600" cy="4944582"/>
          </a:xfrm>
        </p:spPr>
        <p:txBody>
          <a:bodyPr/>
          <a:lstStyle/>
          <a:p>
            <a:pPr marL="457200" indent="-457200"/>
            <a:r>
              <a:rPr lang="en-US" b="1" dirty="0"/>
              <a:t>Beware of: </a:t>
            </a:r>
            <a:r>
              <a:rPr lang="en-US" dirty="0"/>
              <a:t>“</a:t>
            </a:r>
            <a:r>
              <a:rPr lang="en-US" i="1" dirty="0"/>
              <a:t>We’re glad you’re here. Here are the keys and the passwords. See you at our next Board meeting in two months.”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Board needs to provide “robust onboarding,” support, and active supervision for the new chief executive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Key staff need to support and assist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F91D88-5F6A-4554-A592-41DCDA2462D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56469" y="1566577"/>
            <a:ext cx="5487849" cy="46682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Board and new chief executive should agree on:</a:t>
            </a:r>
          </a:p>
          <a:p>
            <a:pPr marL="520700" lvl="1" indent="-236538"/>
            <a:r>
              <a:rPr lang="en-US" sz="2600" dirty="0"/>
              <a:t>Strategic priorities for the first year</a:t>
            </a:r>
          </a:p>
          <a:p>
            <a:pPr marL="520700" lvl="1" indent="-236538"/>
            <a:r>
              <a:rPr lang="en-US" sz="2600" dirty="0"/>
              <a:t>Roles and mutual expectations of Board and chief executive</a:t>
            </a:r>
          </a:p>
          <a:p>
            <a:pPr marL="520700" lvl="1" indent="-236538"/>
            <a:r>
              <a:rPr lang="en-US" sz="2600" dirty="0"/>
              <a:t>Objectives and performance measures </a:t>
            </a:r>
          </a:p>
          <a:p>
            <a:pPr marL="520700" lvl="1" indent="-236538"/>
            <a:r>
              <a:rPr lang="en-US" sz="2600" dirty="0"/>
              <a:t>Procedures and timing for monthly, then quarterly, check-ins</a:t>
            </a:r>
          </a:p>
          <a:p>
            <a:pPr marL="520700" lvl="1" indent="-236538"/>
            <a:r>
              <a:rPr lang="en-US" sz="2600" dirty="0"/>
              <a:t>An “emergency contact” to call any time</a:t>
            </a:r>
          </a:p>
          <a:p>
            <a:pPr marL="520700" lvl="1" indent="-236538"/>
            <a:r>
              <a:rPr lang="en-US" sz="2600" dirty="0"/>
              <a:t>Process for annual performance evaluation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/>
            <a:endParaRPr lang="en-US" dirty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0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D0BAE-2326-4F88-A1E1-330028A5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the New Chief Executive Can Maximize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7AEAA-AE7F-4DBC-B202-E6AAC8A3B76C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pPr marL="339725" indent="-339725"/>
            <a:r>
              <a:rPr lang="en-US" dirty="0"/>
              <a:t>Establish your own credibility – look for some quick successes</a:t>
            </a:r>
          </a:p>
          <a:p>
            <a:pPr marL="339725" indent="-339725"/>
            <a:r>
              <a:rPr lang="en-US" dirty="0"/>
              <a:t>Insist on clear performance objectives and regular reviews</a:t>
            </a:r>
          </a:p>
          <a:p>
            <a:pPr marL="339725" indent="-339725"/>
            <a:r>
              <a:rPr lang="en-US" dirty="0"/>
              <a:t>Build a good working relationship with the Board Chair </a:t>
            </a:r>
          </a:p>
          <a:p>
            <a:pPr marL="339725" indent="-339725"/>
            <a:r>
              <a:rPr lang="en-US" dirty="0"/>
              <a:t>Respect and honor your predecessor, especially if the founder or a long-time leader</a:t>
            </a:r>
          </a:p>
          <a:p>
            <a:pPr marL="339725" indent="-339725"/>
            <a:r>
              <a:rPr lang="en-US" dirty="0"/>
              <a:t>Build strong working relationships with staff, especially your management team – consider a team retreat</a:t>
            </a:r>
            <a:endParaRPr lang="en-US" i="1" dirty="0"/>
          </a:p>
          <a:p>
            <a:pPr marL="339725" indent="-339725"/>
            <a:r>
              <a:rPr lang="en-US" dirty="0"/>
              <a:t>Get to know funders and key allies as soon as possible</a:t>
            </a:r>
          </a:p>
          <a:p>
            <a:pPr marL="339725" indent="-339725"/>
            <a:r>
              <a:rPr lang="en-US" dirty="0"/>
              <a:t>Recruit some new board members</a:t>
            </a:r>
          </a:p>
          <a:p>
            <a:pPr marL="339725" indent="-339725"/>
            <a:r>
              <a:rPr lang="en-US" dirty="0"/>
              <a:t>Once you feel fully onboard, do strategic planning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B3738-81DF-4BC3-B2D1-48564B376F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83" t="-11914"/>
          <a:stretch/>
        </p:blipFill>
        <p:spPr>
          <a:xfrm>
            <a:off x="9348951" y="4193627"/>
            <a:ext cx="2479098" cy="1777016"/>
          </a:xfrm>
          <a:prstGeom prst="flowChartManualInput">
            <a:avLst/>
          </a:prstGeom>
        </p:spPr>
      </p:pic>
    </p:spTree>
    <p:extLst>
      <p:ext uri="{BB962C8B-B14F-4D97-AF65-F5344CB8AC3E}">
        <p14:creationId xmlns:p14="http://schemas.microsoft.com/office/powerpoint/2010/main" val="3625885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5844A-526F-4141-A3B4-DCCCCCF16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Countering the “Clean Break” Myth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AAC63-2F28-43B2-BAA9-E994312487C4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i="1" dirty="0">
                <a:solidFill>
                  <a:srgbClr val="000000"/>
                </a:solidFill>
                <a:effectLst/>
                <a:latin typeface="Scala Sans"/>
              </a:rPr>
              <a:t>“Nonprofits benefit when they carefully plan an extended role for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i="1" dirty="0">
                <a:solidFill>
                  <a:srgbClr val="000000"/>
                </a:solidFill>
                <a:latin typeface="Scala Sans"/>
              </a:rPr>
              <a:t> </a:t>
            </a:r>
            <a:r>
              <a:rPr lang="en-US" b="0" i="1" dirty="0">
                <a:solidFill>
                  <a:srgbClr val="000000"/>
                </a:solidFill>
                <a:effectLst/>
                <a:latin typeface="Scala Sans"/>
              </a:rPr>
              <a:t>founders who step down”</a:t>
            </a:r>
          </a:p>
          <a:p>
            <a:r>
              <a:rPr lang="en-US" dirty="0">
                <a:solidFill>
                  <a:srgbClr val="000000"/>
                </a:solidFill>
                <a:latin typeface="Scala Sans"/>
              </a:rPr>
              <a:t> F</a:t>
            </a:r>
            <a:r>
              <a:rPr lang="en-US" b="0" i="0" dirty="0">
                <a:solidFill>
                  <a:srgbClr val="000000"/>
                </a:solidFill>
                <a:effectLst/>
                <a:latin typeface="Scala"/>
              </a:rPr>
              <a:t>ar more nonprofit boards work out a continuing role for founders (45%) than pursue an amicable clean break (31%)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cala"/>
              </a:rPr>
              <a:t>The most successful transition </a:t>
            </a:r>
            <a:r>
              <a:rPr lang="en-US" dirty="0">
                <a:solidFill>
                  <a:srgbClr val="000000"/>
                </a:solidFill>
                <a:latin typeface="Scala"/>
              </a:rPr>
              <a:t>model </a:t>
            </a:r>
            <a:r>
              <a:rPr lang="en-US" b="0" i="0" dirty="0">
                <a:solidFill>
                  <a:srgbClr val="000000"/>
                </a:solidFill>
                <a:effectLst/>
                <a:latin typeface="Scala"/>
              </a:rPr>
              <a:t>paired a founder in a continuing role with a successor from </a:t>
            </a:r>
            <a:r>
              <a:rPr lang="en-US" b="0" i="1" dirty="0">
                <a:solidFill>
                  <a:srgbClr val="000000"/>
                </a:solidFill>
                <a:effectLst/>
                <a:latin typeface="Scala"/>
              </a:rPr>
              <a:t>inside</a:t>
            </a:r>
            <a:r>
              <a:rPr lang="en-US" b="0" i="0" dirty="0">
                <a:solidFill>
                  <a:srgbClr val="000000"/>
                </a:solidFill>
                <a:effectLst/>
                <a:latin typeface="Scala"/>
              </a:rPr>
              <a:t> the organization [also true for long-time executives who were not founders]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Scala Sans"/>
              </a:rPr>
              <a:t>Transition work requires preparation and is not easy – the Board needs to help the founder define an appropriate role and shepherd the process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Scala Sans"/>
              </a:rPr>
              <a:t>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Scala Sans"/>
              </a:rPr>
              <a:t>							-- </a:t>
            </a:r>
            <a:r>
              <a:rPr lang="en-US" sz="2600" b="0" i="0" dirty="0">
                <a:solidFill>
                  <a:srgbClr val="000000"/>
                </a:solidFill>
                <a:effectLst/>
                <a:latin typeface="Scala Sans"/>
              </a:rPr>
              <a:t>Bridgespan Group</a:t>
            </a:r>
            <a:endParaRPr lang="en-US" sz="2600" b="0" i="0" dirty="0">
              <a:solidFill>
                <a:srgbClr val="000000"/>
              </a:solidFill>
              <a:effectLst/>
              <a:latin typeface="Scala"/>
            </a:endParaRPr>
          </a:p>
          <a:p>
            <a:endParaRPr lang="en-US" dirty="0">
              <a:solidFill>
                <a:srgbClr val="000000"/>
              </a:solidFill>
              <a:latin typeface="Scal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4470F5-FFAD-4906-B785-F344181A6E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2" r="8311" b="12848"/>
          <a:stretch/>
        </p:blipFill>
        <p:spPr>
          <a:xfrm>
            <a:off x="10195963" y="288859"/>
            <a:ext cx="1565113" cy="139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494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044" y="412955"/>
            <a:ext cx="10522424" cy="995966"/>
          </a:xfrm>
        </p:spPr>
        <p:txBody>
          <a:bodyPr>
            <a:noAutofit/>
          </a:bodyPr>
          <a:lstStyle/>
          <a:p>
            <a:r>
              <a:rPr lang="en-US" sz="3800" dirty="0">
                <a:solidFill>
                  <a:schemeClr val="accent2"/>
                </a:solidFill>
              </a:rPr>
              <a:t>Sharing Experience: </a:t>
            </a:r>
            <a:r>
              <a:rPr lang="en-US" sz="3800" dirty="0">
                <a:solidFill>
                  <a:schemeClr val="tx1"/>
                </a:solidFill>
              </a:rPr>
              <a:t>Roles of a Former Leader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8869" y="1408921"/>
            <a:ext cx="10684774" cy="4800359"/>
          </a:xfrm>
          <a:solidFill>
            <a:schemeClr val="accent6"/>
          </a:solidFill>
        </p:spPr>
        <p:txBody>
          <a:bodyPr/>
          <a:lstStyle/>
          <a:p>
            <a:pPr marL="349250" indent="-349250">
              <a:buClr>
                <a:schemeClr val="bg1"/>
              </a:buClr>
            </a:pPr>
            <a:r>
              <a:rPr lang="en-US" sz="3400" b="1" dirty="0"/>
              <a:t>Dr. Laureano continues to assist SHOPP, more than 3 years after her transition</a:t>
            </a:r>
          </a:p>
          <a:p>
            <a:pPr marL="349250" indent="-349250">
              <a:buClr>
                <a:schemeClr val="bg1"/>
              </a:buClr>
            </a:pPr>
            <a:r>
              <a:rPr lang="en-US" sz="3400" b="1" dirty="0"/>
              <a:t>Ms. Rodriguez Lopez has become a consultant to HF</a:t>
            </a:r>
          </a:p>
          <a:p>
            <a:pPr marL="349250" indent="-349250">
              <a:buClr>
                <a:schemeClr val="bg1"/>
              </a:buClr>
            </a:pPr>
            <a:r>
              <a:rPr lang="en-US" sz="3400" b="1" dirty="0">
                <a:solidFill>
                  <a:schemeClr val="bg1"/>
                </a:solidFill>
              </a:rPr>
              <a:t>Questions:</a:t>
            </a:r>
          </a:p>
          <a:p>
            <a:pPr marL="806450" lvl="1" indent="-34925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What roles do you play?</a:t>
            </a:r>
          </a:p>
          <a:p>
            <a:pPr marL="806450" lvl="1" indent="-34925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How do you interact with the current CEO?</a:t>
            </a:r>
          </a:p>
          <a:p>
            <a:pPr marL="806450" lvl="1" indent="-34925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What if anything do you avoid?</a:t>
            </a:r>
          </a:p>
          <a:p>
            <a:pPr marL="806450" lvl="1" indent="-349250"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</a:rPr>
              <a:t>Why does it work? </a:t>
            </a:r>
          </a:p>
          <a:p>
            <a:pPr marL="806450" lvl="1" indent="-349250">
              <a:buClr>
                <a:schemeClr val="bg1"/>
              </a:buClr>
            </a:pPr>
            <a:endParaRPr lang="en-US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724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 Up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41F575E-4574-49C5-8170-373D73F6E3D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987" y="1406318"/>
            <a:ext cx="10716611" cy="5097721"/>
          </a:xfrm>
        </p:spPr>
        <p:txBody>
          <a:bodyPr>
            <a:normAutofit lnSpcReduction="10000"/>
          </a:bodyPr>
          <a:lstStyle/>
          <a:p>
            <a:pPr marL="236538" indent="-236538">
              <a:spcBef>
                <a:spcPts val="600"/>
              </a:spcBef>
            </a:pPr>
            <a:r>
              <a:rPr lang="en-US" dirty="0"/>
              <a:t> Many nonprofits will face transitions in the next few years </a:t>
            </a:r>
          </a:p>
          <a:p>
            <a:pPr marL="236538" indent="-236538">
              <a:spcBef>
                <a:spcPts val="600"/>
              </a:spcBef>
            </a:pPr>
            <a:r>
              <a:rPr lang="en-US" dirty="0"/>
              <a:t> Three key needs:</a:t>
            </a:r>
          </a:p>
          <a:p>
            <a:pPr lvl="1"/>
            <a:r>
              <a:rPr lang="en-US" dirty="0"/>
              <a:t>Strategic leadership development to provide internal options</a:t>
            </a:r>
          </a:p>
          <a:p>
            <a:pPr lvl="1"/>
            <a:r>
              <a:rPr lang="en-US" dirty="0"/>
              <a:t>A policy and detailed plan for emergency transition</a:t>
            </a:r>
          </a:p>
          <a:p>
            <a:pPr lvl="1"/>
            <a:r>
              <a:rPr lang="en-US" dirty="0"/>
              <a:t>A policy and time-phased plan for scheduled-departure transitions</a:t>
            </a:r>
          </a:p>
          <a:p>
            <a:pPr marL="280988" indent="-280988">
              <a:spcBef>
                <a:spcPts val="600"/>
              </a:spcBef>
            </a:pPr>
            <a:r>
              <a:rPr lang="en-US" dirty="0"/>
              <a:t>Board leads the transition process</a:t>
            </a:r>
          </a:p>
          <a:p>
            <a:pPr marL="280988" indent="-280988">
              <a:spcBef>
                <a:spcPts val="600"/>
              </a:spcBef>
            </a:pPr>
            <a:r>
              <a:rPr lang="en-US" dirty="0"/>
              <a:t>May need: external Interim Director, transition consultant, search firm</a:t>
            </a:r>
          </a:p>
          <a:p>
            <a:pPr marL="280988" indent="-280988">
              <a:spcBef>
                <a:spcPts val="600"/>
              </a:spcBef>
            </a:pPr>
            <a:r>
              <a:rPr lang="en-US" dirty="0"/>
              <a:t>New executive needs robust onboarding, clear objectives, regular review and support</a:t>
            </a:r>
          </a:p>
          <a:p>
            <a:pPr marL="280988" indent="-280988">
              <a:spcBef>
                <a:spcPts val="600"/>
              </a:spcBef>
            </a:pPr>
            <a:r>
              <a:rPr lang="en-US" dirty="0"/>
              <a:t>Founder’s Syndrome is real, but many nonprofits benefit from continued involvement of the former chief executive</a:t>
            </a:r>
          </a:p>
          <a:p>
            <a:pPr marL="280988" indent="-280988">
              <a:spcBef>
                <a:spcPts val="600"/>
              </a:spcBef>
            </a:pPr>
            <a:r>
              <a:rPr lang="en-US" dirty="0"/>
              <a:t>Many useful tools and templates exist</a:t>
            </a:r>
          </a:p>
          <a:p>
            <a:pPr marL="280988" indent="-280988"/>
            <a:endParaRPr lang="en-US" dirty="0"/>
          </a:p>
          <a:p>
            <a:pPr marL="280988" indent="-280988"/>
            <a:endParaRPr lang="en-US" dirty="0"/>
          </a:p>
        </p:txBody>
      </p:sp>
      <p:pic>
        <p:nvPicPr>
          <p:cNvPr id="13" name="Picture 4" descr="Lessons From the Front Line for Nonprofit CEO Successions">
            <a:extLst>
              <a:ext uri="{FF2B5EF4-FFF2-40B4-BE49-F238E27FC236}">
                <a16:creationId xmlns:a16="http://schemas.microsoft.com/office/drawing/2014/main" id="{DEB9CD46-F882-4778-AC98-7EB7B0D57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3033">
            <a:off x="9840361" y="299329"/>
            <a:ext cx="2048419" cy="114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7739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15011" y="1650349"/>
            <a:ext cx="10522424" cy="4322969"/>
          </a:xfrm>
        </p:spPr>
        <p:txBody>
          <a:bodyPr/>
          <a:lstStyle/>
          <a:p>
            <a:r>
              <a:rPr lang="en-US" dirty="0"/>
              <a:t>PowerPoint </a:t>
            </a:r>
          </a:p>
          <a:p>
            <a:r>
              <a:rPr lang="en-US" dirty="0"/>
              <a:t>Bibliography </a:t>
            </a:r>
          </a:p>
          <a:p>
            <a:r>
              <a:rPr lang="en-US" b="1" dirty="0"/>
              <a:t>Tools:  </a:t>
            </a:r>
          </a:p>
          <a:p>
            <a:pPr lvl="1"/>
            <a:r>
              <a:rPr lang="en-US" dirty="0"/>
              <a:t>Model Succession Policy</a:t>
            </a:r>
          </a:p>
          <a:p>
            <a:pPr lvl="1"/>
            <a:r>
              <a:rPr lang="en-US" dirty="0"/>
              <a:t>Professional Development Format </a:t>
            </a:r>
          </a:p>
          <a:p>
            <a:r>
              <a:rPr lang="en-US" dirty="0"/>
              <a:t>HF will send materials to all registered participants</a:t>
            </a:r>
          </a:p>
          <a:p>
            <a:r>
              <a:rPr lang="en-US" dirty="0"/>
              <a:t>PowerPoint, materials, and video recording will be posted on the HF website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B34A0A-047F-4563-84A6-7A9FB6A505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1182">
            <a:off x="9201686" y="1415898"/>
            <a:ext cx="1793711" cy="17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5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B7380D-6078-40BA-9C25-61D2EC600F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44" r="18396" b="6621"/>
          <a:stretch/>
        </p:blipFill>
        <p:spPr>
          <a:xfrm>
            <a:off x="0" y="0"/>
            <a:ext cx="6531994" cy="5209309"/>
          </a:xfrm>
          <a:prstGeom prst="flowChartDocumen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03AB6E-1F74-4C35-9919-51956559D90F}"/>
              </a:ext>
            </a:extLst>
          </p:cNvPr>
          <p:cNvSpPr txBox="1"/>
          <p:nvPr/>
        </p:nvSpPr>
        <p:spPr>
          <a:xfrm>
            <a:off x="6845948" y="2516729"/>
            <a:ext cx="51197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spc="-300" dirty="0">
                <a:gradFill>
                  <a:gsLst>
                    <a:gs pos="100000">
                      <a:schemeClr val="accent1"/>
                    </a:gs>
                    <a:gs pos="0">
                      <a:schemeClr val="accent2"/>
                    </a:gs>
                  </a:gsLst>
                  <a:lin ang="2700000" scaled="0"/>
                </a:gradFill>
                <a:effectLst>
                  <a:outerShdw blurRad="101600" dist="12700" dir="2700000" algn="tl" rotWithShape="0">
                    <a:prstClr val="black">
                      <a:alpha val="18000"/>
                    </a:prstClr>
                  </a:outerShdw>
                </a:effectLst>
              </a:rPr>
              <a:t>Questions?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E77D452-697A-43C4-B844-65A8AADCC747}"/>
              </a:ext>
            </a:extLst>
          </p:cNvPr>
          <p:cNvGrpSpPr/>
          <p:nvPr/>
        </p:nvGrpSpPr>
        <p:grpSpPr>
          <a:xfrm>
            <a:off x="10224283" y="5356887"/>
            <a:ext cx="603250" cy="0"/>
            <a:chOff x="7150100" y="3662052"/>
            <a:chExt cx="603250" cy="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867E164-B1DC-44ED-9BF6-6D0133AA8BB7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E9E386-6099-46F6-B207-58177C9C326D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C628E05-8B5E-4325-A92A-8F8D410029D7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7D9221F0-045A-43FC-8736-CE369F95A9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714" y="333345"/>
            <a:ext cx="2965819" cy="6437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675C663-4FE9-47E8-938F-B1C33252157A}"/>
              </a:ext>
            </a:extLst>
          </p:cNvPr>
          <p:cNvGrpSpPr/>
          <p:nvPr/>
        </p:nvGrpSpPr>
        <p:grpSpPr>
          <a:xfrm>
            <a:off x="8094425" y="4888712"/>
            <a:ext cx="978153" cy="1099856"/>
            <a:chOff x="4348212" y="4602878"/>
            <a:chExt cx="978153" cy="1099856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6BE09961-E9F5-40BD-A15D-B1B92BAEBAC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27477" y="4602878"/>
              <a:ext cx="819623" cy="617247"/>
              <a:chOff x="2558" y="2864"/>
              <a:chExt cx="405" cy="305"/>
            </a:xfrm>
          </p:grpSpPr>
          <p:sp>
            <p:nvSpPr>
              <p:cNvPr id="20" name="AutoShape 17">
                <a:extLst>
                  <a:ext uri="{FF2B5EF4-FFF2-40B4-BE49-F238E27FC236}">
                    <a16:creationId xmlns:a16="http://schemas.microsoft.com/office/drawing/2014/main" id="{66CE43A3-78D8-4A2F-83AB-61B831D9A0FC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558" y="2864"/>
                <a:ext cx="405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E6518CB0-D707-4050-AAAD-ECB398791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7" y="2866"/>
                <a:ext cx="308" cy="284"/>
              </a:xfrm>
              <a:custGeom>
                <a:avLst/>
                <a:gdLst>
                  <a:gd name="T0" fmla="*/ 146 w 146"/>
                  <a:gd name="T1" fmla="*/ 80 h 134"/>
                  <a:gd name="T2" fmla="*/ 145 w 146"/>
                  <a:gd name="T3" fmla="*/ 84 h 134"/>
                  <a:gd name="T4" fmla="*/ 128 w 146"/>
                  <a:gd name="T5" fmla="*/ 102 h 134"/>
                  <a:gd name="T6" fmla="*/ 123 w 146"/>
                  <a:gd name="T7" fmla="*/ 102 h 134"/>
                  <a:gd name="T8" fmla="*/ 108 w 146"/>
                  <a:gd name="T9" fmla="*/ 102 h 134"/>
                  <a:gd name="T10" fmla="*/ 107 w 146"/>
                  <a:gd name="T11" fmla="*/ 102 h 134"/>
                  <a:gd name="T12" fmla="*/ 107 w 146"/>
                  <a:gd name="T13" fmla="*/ 103 h 134"/>
                  <a:gd name="T14" fmla="*/ 107 w 146"/>
                  <a:gd name="T15" fmla="*/ 131 h 134"/>
                  <a:gd name="T16" fmla="*/ 106 w 146"/>
                  <a:gd name="T17" fmla="*/ 132 h 134"/>
                  <a:gd name="T18" fmla="*/ 104 w 146"/>
                  <a:gd name="T19" fmla="*/ 132 h 134"/>
                  <a:gd name="T20" fmla="*/ 87 w 146"/>
                  <a:gd name="T21" fmla="*/ 112 h 134"/>
                  <a:gd name="T22" fmla="*/ 80 w 146"/>
                  <a:gd name="T23" fmla="*/ 103 h 134"/>
                  <a:gd name="T24" fmla="*/ 79 w 146"/>
                  <a:gd name="T25" fmla="*/ 102 h 134"/>
                  <a:gd name="T26" fmla="*/ 57 w 146"/>
                  <a:gd name="T27" fmla="*/ 102 h 134"/>
                  <a:gd name="T28" fmla="*/ 56 w 146"/>
                  <a:gd name="T29" fmla="*/ 102 h 134"/>
                  <a:gd name="T30" fmla="*/ 56 w 146"/>
                  <a:gd name="T31" fmla="*/ 93 h 134"/>
                  <a:gd name="T32" fmla="*/ 56 w 146"/>
                  <a:gd name="T33" fmla="*/ 55 h 134"/>
                  <a:gd name="T34" fmla="*/ 49 w 146"/>
                  <a:gd name="T35" fmla="*/ 39 h 134"/>
                  <a:gd name="T36" fmla="*/ 38 w 146"/>
                  <a:gd name="T37" fmla="*/ 35 h 134"/>
                  <a:gd name="T38" fmla="*/ 1 w 146"/>
                  <a:gd name="T39" fmla="*/ 35 h 134"/>
                  <a:gd name="T40" fmla="*/ 0 w 146"/>
                  <a:gd name="T41" fmla="*/ 35 h 134"/>
                  <a:gd name="T42" fmla="*/ 0 w 146"/>
                  <a:gd name="T43" fmla="*/ 34 h 134"/>
                  <a:gd name="T44" fmla="*/ 0 w 146"/>
                  <a:gd name="T45" fmla="*/ 24 h 134"/>
                  <a:gd name="T46" fmla="*/ 15 w 146"/>
                  <a:gd name="T47" fmla="*/ 2 h 134"/>
                  <a:gd name="T48" fmla="*/ 22 w 146"/>
                  <a:gd name="T49" fmla="*/ 0 h 134"/>
                  <a:gd name="T50" fmla="*/ 68 w 146"/>
                  <a:gd name="T51" fmla="*/ 0 h 134"/>
                  <a:gd name="T52" fmla="*/ 123 w 146"/>
                  <a:gd name="T53" fmla="*/ 0 h 134"/>
                  <a:gd name="T54" fmla="*/ 145 w 146"/>
                  <a:gd name="T55" fmla="*/ 22 h 134"/>
                  <a:gd name="T56" fmla="*/ 146 w 146"/>
                  <a:gd name="T57" fmla="*/ 23 h 134"/>
                  <a:gd name="T58" fmla="*/ 146 w 146"/>
                  <a:gd name="T59" fmla="*/ 8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6" h="134">
                    <a:moveTo>
                      <a:pt x="146" y="80"/>
                    </a:moveTo>
                    <a:cubicBezTo>
                      <a:pt x="145" y="81"/>
                      <a:pt x="145" y="82"/>
                      <a:pt x="145" y="84"/>
                    </a:cubicBezTo>
                    <a:cubicBezTo>
                      <a:pt x="142" y="93"/>
                      <a:pt x="137" y="99"/>
                      <a:pt x="128" y="102"/>
                    </a:cubicBezTo>
                    <a:cubicBezTo>
                      <a:pt x="127" y="102"/>
                      <a:pt x="125" y="102"/>
                      <a:pt x="123" y="102"/>
                    </a:cubicBezTo>
                    <a:cubicBezTo>
                      <a:pt x="118" y="102"/>
                      <a:pt x="113" y="102"/>
                      <a:pt x="108" y="102"/>
                    </a:cubicBezTo>
                    <a:cubicBezTo>
                      <a:pt x="108" y="102"/>
                      <a:pt x="107" y="102"/>
                      <a:pt x="107" y="102"/>
                    </a:cubicBezTo>
                    <a:cubicBezTo>
                      <a:pt x="107" y="103"/>
                      <a:pt x="107" y="103"/>
                      <a:pt x="107" y="103"/>
                    </a:cubicBezTo>
                    <a:cubicBezTo>
                      <a:pt x="107" y="112"/>
                      <a:pt x="107" y="122"/>
                      <a:pt x="107" y="131"/>
                    </a:cubicBezTo>
                    <a:cubicBezTo>
                      <a:pt x="107" y="131"/>
                      <a:pt x="107" y="132"/>
                      <a:pt x="106" y="132"/>
                    </a:cubicBezTo>
                    <a:cubicBezTo>
                      <a:pt x="106" y="134"/>
                      <a:pt x="104" y="133"/>
                      <a:pt x="104" y="132"/>
                    </a:cubicBezTo>
                    <a:cubicBezTo>
                      <a:pt x="98" y="125"/>
                      <a:pt x="93" y="119"/>
                      <a:pt x="87" y="112"/>
                    </a:cubicBezTo>
                    <a:cubicBezTo>
                      <a:pt x="85" y="109"/>
                      <a:pt x="83" y="106"/>
                      <a:pt x="80" y="103"/>
                    </a:cubicBezTo>
                    <a:cubicBezTo>
                      <a:pt x="80" y="102"/>
                      <a:pt x="80" y="102"/>
                      <a:pt x="79" y="102"/>
                    </a:cubicBezTo>
                    <a:cubicBezTo>
                      <a:pt x="72" y="102"/>
                      <a:pt x="64" y="102"/>
                      <a:pt x="57" y="102"/>
                    </a:cubicBezTo>
                    <a:cubicBezTo>
                      <a:pt x="57" y="102"/>
                      <a:pt x="56" y="102"/>
                      <a:pt x="56" y="102"/>
                    </a:cubicBezTo>
                    <a:cubicBezTo>
                      <a:pt x="56" y="99"/>
                      <a:pt x="56" y="96"/>
                      <a:pt x="56" y="93"/>
                    </a:cubicBezTo>
                    <a:cubicBezTo>
                      <a:pt x="57" y="81"/>
                      <a:pt x="57" y="68"/>
                      <a:pt x="56" y="55"/>
                    </a:cubicBezTo>
                    <a:cubicBezTo>
                      <a:pt x="56" y="49"/>
                      <a:pt x="54" y="43"/>
                      <a:pt x="49" y="39"/>
                    </a:cubicBezTo>
                    <a:cubicBezTo>
                      <a:pt x="46" y="36"/>
                      <a:pt x="42" y="35"/>
                      <a:pt x="38" y="35"/>
                    </a:cubicBezTo>
                    <a:cubicBezTo>
                      <a:pt x="26" y="35"/>
                      <a:pt x="14" y="35"/>
                      <a:pt x="1" y="35"/>
                    </a:cubicBezTo>
                    <a:cubicBezTo>
                      <a:pt x="1" y="35"/>
                      <a:pt x="0" y="35"/>
                      <a:pt x="0" y="35"/>
                    </a:cubicBezTo>
                    <a:cubicBezTo>
                      <a:pt x="0" y="35"/>
                      <a:pt x="0" y="35"/>
                      <a:pt x="0" y="34"/>
                    </a:cubicBezTo>
                    <a:cubicBezTo>
                      <a:pt x="0" y="31"/>
                      <a:pt x="0" y="28"/>
                      <a:pt x="0" y="24"/>
                    </a:cubicBezTo>
                    <a:cubicBezTo>
                      <a:pt x="0" y="14"/>
                      <a:pt x="6" y="5"/>
                      <a:pt x="15" y="2"/>
                    </a:cubicBezTo>
                    <a:cubicBezTo>
                      <a:pt x="17" y="1"/>
                      <a:pt x="19" y="0"/>
                      <a:pt x="22" y="0"/>
                    </a:cubicBezTo>
                    <a:cubicBezTo>
                      <a:pt x="37" y="0"/>
                      <a:pt x="53" y="0"/>
                      <a:pt x="68" y="0"/>
                    </a:cubicBezTo>
                    <a:cubicBezTo>
                      <a:pt x="86" y="0"/>
                      <a:pt x="104" y="1"/>
                      <a:pt x="123" y="0"/>
                    </a:cubicBezTo>
                    <a:cubicBezTo>
                      <a:pt x="135" y="0"/>
                      <a:pt x="144" y="10"/>
                      <a:pt x="145" y="22"/>
                    </a:cubicBezTo>
                    <a:cubicBezTo>
                      <a:pt x="145" y="22"/>
                      <a:pt x="146" y="23"/>
                      <a:pt x="146" y="23"/>
                    </a:cubicBezTo>
                    <a:cubicBezTo>
                      <a:pt x="146" y="42"/>
                      <a:pt x="146" y="61"/>
                      <a:pt x="146" y="80"/>
                    </a:cubicBezTo>
                    <a:close/>
                  </a:path>
                </a:pathLst>
              </a:custGeom>
              <a:solidFill>
                <a:srgbClr val="F78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643CF661-93E1-42FF-B204-A94CF30EE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909"/>
                <a:ext cx="253" cy="262"/>
              </a:xfrm>
              <a:custGeom>
                <a:avLst/>
                <a:gdLst>
                  <a:gd name="T0" fmla="*/ 42 w 120"/>
                  <a:gd name="T1" fmla="*/ 97 h 124"/>
                  <a:gd name="T2" fmla="*/ 41 w 120"/>
                  <a:gd name="T3" fmla="*/ 97 h 124"/>
                  <a:gd name="T4" fmla="*/ 17 w 120"/>
                  <a:gd name="T5" fmla="*/ 97 h 124"/>
                  <a:gd name="T6" fmla="*/ 0 w 120"/>
                  <a:gd name="T7" fmla="*/ 77 h 124"/>
                  <a:gd name="T8" fmla="*/ 0 w 120"/>
                  <a:gd name="T9" fmla="*/ 20 h 124"/>
                  <a:gd name="T10" fmla="*/ 13 w 120"/>
                  <a:gd name="T11" fmla="*/ 0 h 124"/>
                  <a:gd name="T12" fmla="*/ 17 w 120"/>
                  <a:gd name="T13" fmla="*/ 0 h 124"/>
                  <a:gd name="T14" fmla="*/ 104 w 120"/>
                  <a:gd name="T15" fmla="*/ 0 h 124"/>
                  <a:gd name="T16" fmla="*/ 120 w 120"/>
                  <a:gd name="T17" fmla="*/ 21 h 124"/>
                  <a:gd name="T18" fmla="*/ 120 w 120"/>
                  <a:gd name="T19" fmla="*/ 76 h 124"/>
                  <a:gd name="T20" fmla="*/ 120 w 120"/>
                  <a:gd name="T21" fmla="*/ 80 h 124"/>
                  <a:gd name="T22" fmla="*/ 104 w 120"/>
                  <a:gd name="T23" fmla="*/ 97 h 124"/>
                  <a:gd name="T24" fmla="*/ 63 w 120"/>
                  <a:gd name="T25" fmla="*/ 97 h 124"/>
                  <a:gd name="T26" fmla="*/ 61 w 120"/>
                  <a:gd name="T27" fmla="*/ 98 h 124"/>
                  <a:gd name="T28" fmla="*/ 45 w 120"/>
                  <a:gd name="T29" fmla="*/ 122 h 124"/>
                  <a:gd name="T30" fmla="*/ 44 w 120"/>
                  <a:gd name="T31" fmla="*/ 123 h 124"/>
                  <a:gd name="T32" fmla="*/ 42 w 120"/>
                  <a:gd name="T33" fmla="*/ 122 h 124"/>
                  <a:gd name="T34" fmla="*/ 42 w 120"/>
                  <a:gd name="T35" fmla="*/ 113 h 124"/>
                  <a:gd name="T36" fmla="*/ 42 w 120"/>
                  <a:gd name="T37" fmla="*/ 98 h 124"/>
                  <a:gd name="T38" fmla="*/ 42 w 120"/>
                  <a:gd name="T39" fmla="*/ 9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0" h="124">
                    <a:moveTo>
                      <a:pt x="42" y="97"/>
                    </a:moveTo>
                    <a:cubicBezTo>
                      <a:pt x="42" y="97"/>
                      <a:pt x="42" y="97"/>
                      <a:pt x="41" y="97"/>
                    </a:cubicBezTo>
                    <a:cubicBezTo>
                      <a:pt x="33" y="97"/>
                      <a:pt x="25" y="97"/>
                      <a:pt x="17" y="97"/>
                    </a:cubicBezTo>
                    <a:cubicBezTo>
                      <a:pt x="8" y="97"/>
                      <a:pt x="0" y="88"/>
                      <a:pt x="0" y="77"/>
                    </a:cubicBezTo>
                    <a:cubicBezTo>
                      <a:pt x="0" y="58"/>
                      <a:pt x="0" y="39"/>
                      <a:pt x="0" y="20"/>
                    </a:cubicBezTo>
                    <a:cubicBezTo>
                      <a:pt x="0" y="10"/>
                      <a:pt x="6" y="2"/>
                      <a:pt x="13" y="0"/>
                    </a:cubicBezTo>
                    <a:cubicBezTo>
                      <a:pt x="14" y="0"/>
                      <a:pt x="16" y="0"/>
                      <a:pt x="17" y="0"/>
                    </a:cubicBezTo>
                    <a:cubicBezTo>
                      <a:pt x="46" y="0"/>
                      <a:pt x="75" y="0"/>
                      <a:pt x="104" y="0"/>
                    </a:cubicBezTo>
                    <a:cubicBezTo>
                      <a:pt x="113" y="0"/>
                      <a:pt x="120" y="9"/>
                      <a:pt x="120" y="21"/>
                    </a:cubicBezTo>
                    <a:cubicBezTo>
                      <a:pt x="120" y="39"/>
                      <a:pt x="120" y="58"/>
                      <a:pt x="120" y="76"/>
                    </a:cubicBezTo>
                    <a:cubicBezTo>
                      <a:pt x="120" y="78"/>
                      <a:pt x="120" y="79"/>
                      <a:pt x="120" y="80"/>
                    </a:cubicBezTo>
                    <a:cubicBezTo>
                      <a:pt x="119" y="90"/>
                      <a:pt x="112" y="97"/>
                      <a:pt x="104" y="97"/>
                    </a:cubicBezTo>
                    <a:cubicBezTo>
                      <a:pt x="90" y="97"/>
                      <a:pt x="77" y="97"/>
                      <a:pt x="63" y="97"/>
                    </a:cubicBezTo>
                    <a:cubicBezTo>
                      <a:pt x="63" y="97"/>
                      <a:pt x="62" y="97"/>
                      <a:pt x="61" y="98"/>
                    </a:cubicBezTo>
                    <a:cubicBezTo>
                      <a:pt x="56" y="106"/>
                      <a:pt x="51" y="114"/>
                      <a:pt x="45" y="122"/>
                    </a:cubicBezTo>
                    <a:cubicBezTo>
                      <a:pt x="45" y="123"/>
                      <a:pt x="45" y="123"/>
                      <a:pt x="44" y="123"/>
                    </a:cubicBezTo>
                    <a:cubicBezTo>
                      <a:pt x="43" y="124"/>
                      <a:pt x="42" y="123"/>
                      <a:pt x="42" y="122"/>
                    </a:cubicBezTo>
                    <a:cubicBezTo>
                      <a:pt x="42" y="119"/>
                      <a:pt x="42" y="116"/>
                      <a:pt x="42" y="113"/>
                    </a:cubicBezTo>
                    <a:cubicBezTo>
                      <a:pt x="42" y="108"/>
                      <a:pt x="42" y="103"/>
                      <a:pt x="42" y="98"/>
                    </a:cubicBezTo>
                    <a:cubicBezTo>
                      <a:pt x="42" y="98"/>
                      <a:pt x="42" y="98"/>
                      <a:pt x="42" y="9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21">
                <a:extLst>
                  <a:ext uri="{FF2B5EF4-FFF2-40B4-BE49-F238E27FC236}">
                    <a16:creationId xmlns:a16="http://schemas.microsoft.com/office/drawing/2014/main" id="{57591B81-5635-4536-8BD0-D40A02CA5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2923"/>
                <a:ext cx="255" cy="225"/>
              </a:xfrm>
              <a:custGeom>
                <a:avLst/>
                <a:gdLst>
                  <a:gd name="T0" fmla="*/ 43 w 121"/>
                  <a:gd name="T1" fmla="*/ 84 h 106"/>
                  <a:gd name="T2" fmla="*/ 42 w 121"/>
                  <a:gd name="T3" fmla="*/ 84 h 106"/>
                  <a:gd name="T4" fmla="*/ 17 w 121"/>
                  <a:gd name="T5" fmla="*/ 84 h 106"/>
                  <a:gd name="T6" fmla="*/ 0 w 121"/>
                  <a:gd name="T7" fmla="*/ 66 h 106"/>
                  <a:gd name="T8" fmla="*/ 0 w 121"/>
                  <a:gd name="T9" fmla="*/ 18 h 106"/>
                  <a:gd name="T10" fmla="*/ 14 w 121"/>
                  <a:gd name="T11" fmla="*/ 1 h 106"/>
                  <a:gd name="T12" fmla="*/ 17 w 121"/>
                  <a:gd name="T13" fmla="*/ 0 h 106"/>
                  <a:gd name="T14" fmla="*/ 104 w 121"/>
                  <a:gd name="T15" fmla="*/ 0 h 106"/>
                  <a:gd name="T16" fmla="*/ 121 w 121"/>
                  <a:gd name="T17" fmla="*/ 18 h 106"/>
                  <a:gd name="T18" fmla="*/ 121 w 121"/>
                  <a:gd name="T19" fmla="*/ 66 h 106"/>
                  <a:gd name="T20" fmla="*/ 120 w 121"/>
                  <a:gd name="T21" fmla="*/ 69 h 106"/>
                  <a:gd name="T22" fmla="*/ 104 w 121"/>
                  <a:gd name="T23" fmla="*/ 84 h 106"/>
                  <a:gd name="T24" fmla="*/ 64 w 121"/>
                  <a:gd name="T25" fmla="*/ 84 h 106"/>
                  <a:gd name="T26" fmla="*/ 62 w 121"/>
                  <a:gd name="T27" fmla="*/ 85 h 106"/>
                  <a:gd name="T28" fmla="*/ 45 w 121"/>
                  <a:gd name="T29" fmla="*/ 105 h 106"/>
                  <a:gd name="T30" fmla="*/ 45 w 121"/>
                  <a:gd name="T31" fmla="*/ 106 h 106"/>
                  <a:gd name="T32" fmla="*/ 43 w 121"/>
                  <a:gd name="T33" fmla="*/ 105 h 106"/>
                  <a:gd name="T34" fmla="*/ 43 w 121"/>
                  <a:gd name="T35" fmla="*/ 97 h 106"/>
                  <a:gd name="T36" fmla="*/ 43 w 121"/>
                  <a:gd name="T37" fmla="*/ 85 h 106"/>
                  <a:gd name="T38" fmla="*/ 43 w 121"/>
                  <a:gd name="T39" fmla="*/ 8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1" h="106">
                    <a:moveTo>
                      <a:pt x="43" y="84"/>
                    </a:moveTo>
                    <a:cubicBezTo>
                      <a:pt x="42" y="84"/>
                      <a:pt x="42" y="84"/>
                      <a:pt x="42" y="84"/>
                    </a:cubicBezTo>
                    <a:cubicBezTo>
                      <a:pt x="33" y="84"/>
                      <a:pt x="25" y="83"/>
                      <a:pt x="17" y="84"/>
                    </a:cubicBezTo>
                    <a:cubicBezTo>
                      <a:pt x="8" y="84"/>
                      <a:pt x="1" y="76"/>
                      <a:pt x="0" y="66"/>
                    </a:cubicBezTo>
                    <a:cubicBezTo>
                      <a:pt x="0" y="50"/>
                      <a:pt x="0" y="34"/>
                      <a:pt x="0" y="18"/>
                    </a:cubicBezTo>
                    <a:cubicBezTo>
                      <a:pt x="0" y="9"/>
                      <a:pt x="6" y="2"/>
                      <a:pt x="14" y="1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46" y="0"/>
                      <a:pt x="75" y="0"/>
                      <a:pt x="104" y="0"/>
                    </a:cubicBezTo>
                    <a:cubicBezTo>
                      <a:pt x="113" y="0"/>
                      <a:pt x="121" y="8"/>
                      <a:pt x="121" y="18"/>
                    </a:cubicBezTo>
                    <a:cubicBezTo>
                      <a:pt x="121" y="34"/>
                      <a:pt x="121" y="50"/>
                      <a:pt x="121" y="66"/>
                    </a:cubicBezTo>
                    <a:cubicBezTo>
                      <a:pt x="121" y="67"/>
                      <a:pt x="121" y="68"/>
                      <a:pt x="120" y="69"/>
                    </a:cubicBezTo>
                    <a:cubicBezTo>
                      <a:pt x="119" y="78"/>
                      <a:pt x="112" y="84"/>
                      <a:pt x="104" y="84"/>
                    </a:cubicBezTo>
                    <a:cubicBezTo>
                      <a:pt x="91" y="84"/>
                      <a:pt x="77" y="84"/>
                      <a:pt x="64" y="84"/>
                    </a:cubicBezTo>
                    <a:cubicBezTo>
                      <a:pt x="63" y="84"/>
                      <a:pt x="62" y="84"/>
                      <a:pt x="62" y="85"/>
                    </a:cubicBezTo>
                    <a:cubicBezTo>
                      <a:pt x="56" y="91"/>
                      <a:pt x="51" y="98"/>
                      <a:pt x="45" y="105"/>
                    </a:cubicBezTo>
                    <a:cubicBezTo>
                      <a:pt x="45" y="106"/>
                      <a:pt x="45" y="106"/>
                      <a:pt x="45" y="106"/>
                    </a:cubicBezTo>
                    <a:cubicBezTo>
                      <a:pt x="44" y="106"/>
                      <a:pt x="43" y="106"/>
                      <a:pt x="43" y="105"/>
                    </a:cubicBezTo>
                    <a:cubicBezTo>
                      <a:pt x="43" y="102"/>
                      <a:pt x="43" y="100"/>
                      <a:pt x="43" y="97"/>
                    </a:cubicBezTo>
                    <a:cubicBezTo>
                      <a:pt x="43" y="93"/>
                      <a:pt x="43" y="89"/>
                      <a:pt x="43" y="85"/>
                    </a:cubicBezTo>
                    <a:cubicBezTo>
                      <a:pt x="43" y="84"/>
                      <a:pt x="43" y="84"/>
                      <a:pt x="43" y="84"/>
                    </a:cubicBezTo>
                    <a:close/>
                  </a:path>
                </a:pathLst>
              </a:custGeom>
              <a:solidFill>
                <a:srgbClr val="F78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77CD138-26D7-436E-BF0C-1576E5D6C4E3}"/>
                </a:ext>
              </a:extLst>
            </p:cNvPr>
            <p:cNvSpPr/>
            <p:nvPr/>
          </p:nvSpPr>
          <p:spPr>
            <a:xfrm>
              <a:off x="4348212" y="5117959"/>
              <a:ext cx="97815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F78E1E"/>
                  </a:solidFill>
                  <a:cs typeface="Segoe UI Light" panose="020B0502040204020203" pitchFamily="34" charset="0"/>
                </a:rPr>
                <a:t>Q&amp;A</a:t>
              </a:r>
              <a:endParaRPr lang="en-US" sz="3200" dirty="0">
                <a:solidFill>
                  <a:srgbClr val="F78E1E"/>
                </a:solidFill>
              </a:endParaRPr>
            </a:p>
          </p:txBody>
        </p:sp>
      </p:grpSp>
      <p:sp>
        <p:nvSpPr>
          <p:cNvPr id="17" name="Oval 12">
            <a:extLst>
              <a:ext uri="{FF2B5EF4-FFF2-40B4-BE49-F238E27FC236}">
                <a16:creationId xmlns:a16="http://schemas.microsoft.com/office/drawing/2014/main" id="{3DA7B951-7B09-4359-AF4A-413E9544F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2344" y="6172200"/>
            <a:ext cx="533400" cy="533400"/>
          </a:xfrm>
          <a:prstGeom prst="ellipse">
            <a:avLst/>
          </a:prstGeom>
          <a:solidFill>
            <a:srgbClr val="B71F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265BB271-80EF-44B1-BCAB-F997ACADB20E}" type="slidenum">
              <a:rPr lang="en-US" altLang="en-US" sz="1800" b="1">
                <a:solidFill>
                  <a:schemeClr val="bg1"/>
                </a:solidFill>
              </a:rPr>
              <a:pPr algn="ctr" eaLnBrk="1" hangingPunct="1"/>
              <a:t>39</a:t>
            </a:fld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99DBB-DDDA-4730-86BA-CD5C6FA0E62F}"/>
              </a:ext>
            </a:extLst>
          </p:cNvPr>
          <p:cNvSpPr txBox="1"/>
          <p:nvPr/>
        </p:nvSpPr>
        <p:spPr>
          <a:xfrm>
            <a:off x="2794108" y="5438640"/>
            <a:ext cx="5067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Click the Q&amp;A icon to type in your questions! </a:t>
            </a:r>
          </a:p>
        </p:txBody>
      </p:sp>
    </p:spTree>
    <p:extLst>
      <p:ext uri="{BB962C8B-B14F-4D97-AF65-F5344CB8AC3E}">
        <p14:creationId xmlns:p14="http://schemas.microsoft.com/office/powerpoint/2010/main" val="3271963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36E4-785F-4441-8286-AE003D7D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</a:t>
            </a:r>
            <a:r>
              <a:rPr lang="en-US" dirty="0">
                <a:solidFill>
                  <a:schemeClr val="tx1"/>
                </a:solidFill>
              </a:rPr>
              <a:t>OUR PRESENTERS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A7914-B760-47B4-8895-5558B0DC6589}"/>
              </a:ext>
            </a:extLst>
          </p:cNvPr>
          <p:cNvSpPr txBox="1"/>
          <p:nvPr/>
        </p:nvSpPr>
        <p:spPr>
          <a:xfrm>
            <a:off x="2495601" y="1309041"/>
            <a:ext cx="88558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gradFill>
                  <a:gsLst>
                    <a:gs pos="0">
                      <a:schemeClr val="accent1">
                        <a:alpha val="97000"/>
                      </a:schemeClr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Emily Gantz McKay </a:t>
            </a:r>
          </a:p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President/Managing Director </a:t>
            </a:r>
          </a:p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EGM Consulting, LLC</a:t>
            </a:r>
          </a:p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Washington, DC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8CB732-95F0-4959-8BB0-8EBBF08A879E}"/>
              </a:ext>
            </a:extLst>
          </p:cNvPr>
          <p:cNvSpPr txBox="1">
            <a:spLocks/>
          </p:cNvSpPr>
          <p:nvPr/>
        </p:nvSpPr>
        <p:spPr>
          <a:xfrm>
            <a:off x="2649063" y="3150180"/>
            <a:ext cx="8855809" cy="3451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Clr>
                <a:srgbClr val="D13239"/>
              </a:buClr>
            </a:pPr>
            <a:r>
              <a:rPr lang="en-US" sz="2400" dirty="0"/>
              <a:t>17 years as founding President/CEO of technical assistance provider Mosaica: The Center for Nonprofit Development and Pluralism </a:t>
            </a:r>
          </a:p>
          <a:p>
            <a:pPr>
              <a:spcBef>
                <a:spcPts val="600"/>
              </a:spcBef>
              <a:buClr>
                <a:srgbClr val="D13239"/>
              </a:buClr>
            </a:pPr>
            <a:r>
              <a:rPr lang="en-US" sz="2400" dirty="0"/>
              <a:t>16 years on the senior staff of what is now UnidosUS</a:t>
            </a:r>
          </a:p>
          <a:p>
            <a:pPr>
              <a:spcBef>
                <a:spcPts val="600"/>
              </a:spcBef>
              <a:buClr>
                <a:srgbClr val="D13239"/>
              </a:buClr>
            </a:pPr>
            <a:r>
              <a:rPr lang="en-US" sz="2400" dirty="0"/>
              <a:t>Consultant to the Hispanic Federation since 1996</a:t>
            </a:r>
          </a:p>
          <a:p>
            <a:pPr>
              <a:spcBef>
                <a:spcPts val="600"/>
              </a:spcBef>
              <a:buClr>
                <a:srgbClr val="D13239"/>
              </a:buClr>
            </a:pPr>
            <a:r>
              <a:rPr lang="en-US" sz="2400" dirty="0"/>
              <a:t>Has assisted both small and large nonprofits with transition planning and hiring of new chief executives – as a consultant and as a Board member</a:t>
            </a:r>
          </a:p>
          <a:p>
            <a:pPr>
              <a:spcBef>
                <a:spcPts val="600"/>
              </a:spcBef>
              <a:buClr>
                <a:srgbClr val="D13239"/>
              </a:buClr>
            </a:pPr>
            <a:r>
              <a:rPr lang="en-US" sz="2400" dirty="0"/>
              <a:t>BA and MA  in Communication from Stanford University </a:t>
            </a:r>
          </a:p>
          <a:p>
            <a:pPr marL="0" indent="0">
              <a:buClr>
                <a:srgbClr val="D13239"/>
              </a:buClr>
              <a:buNone/>
            </a:pPr>
            <a:endParaRPr lang="en-US" sz="2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64EA7-DBA5-4A1A-AAC2-80C376CA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28" y="1673080"/>
            <a:ext cx="1822069" cy="25273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66833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4ACBC08-00E9-43D6-BF6D-FDF4CBC0209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83"/>
            <a:ext cx="12192000" cy="5305425"/>
          </a:xfr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AC5F71-B3D6-4920-A437-B1E8B9CFE4B5}"/>
              </a:ext>
            </a:extLst>
          </p:cNvPr>
          <p:cNvSpPr/>
          <p:nvPr/>
        </p:nvSpPr>
        <p:spPr>
          <a:xfrm>
            <a:off x="0" y="5443"/>
            <a:ext cx="12192000" cy="5306787"/>
          </a:xfrm>
          <a:custGeom>
            <a:avLst/>
            <a:gdLst>
              <a:gd name="connsiteX0" fmla="*/ 0 w 12192000"/>
              <a:gd name="connsiteY0" fmla="*/ 0 h 5306787"/>
              <a:gd name="connsiteX1" fmla="*/ 12192000 w 12192000"/>
              <a:gd name="connsiteY1" fmla="*/ 0 h 5306787"/>
              <a:gd name="connsiteX2" fmla="*/ 12192000 w 12192000"/>
              <a:gd name="connsiteY2" fmla="*/ 3588711 h 5306787"/>
              <a:gd name="connsiteX3" fmla="*/ 12147523 w 12192000"/>
              <a:gd name="connsiteY3" fmla="*/ 3617225 h 5306787"/>
              <a:gd name="connsiteX4" fmla="*/ 6096000 w 12192000"/>
              <a:gd name="connsiteY4" fmla="*/ 5306787 h 5306787"/>
              <a:gd name="connsiteX5" fmla="*/ 44477 w 12192000"/>
              <a:gd name="connsiteY5" fmla="*/ 3617225 h 5306787"/>
              <a:gd name="connsiteX6" fmla="*/ 0 w 12192000"/>
              <a:gd name="connsiteY6" fmla="*/ 3588712 h 5306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306787">
                <a:moveTo>
                  <a:pt x="0" y="0"/>
                </a:moveTo>
                <a:lnTo>
                  <a:pt x="12192000" y="0"/>
                </a:lnTo>
                <a:lnTo>
                  <a:pt x="12192000" y="3588711"/>
                </a:lnTo>
                <a:lnTo>
                  <a:pt x="12147523" y="3617225"/>
                </a:lnTo>
                <a:cubicBezTo>
                  <a:pt x="10382995" y="4689379"/>
                  <a:pt x="8311599" y="5306787"/>
                  <a:pt x="6096000" y="5306787"/>
                </a:cubicBezTo>
                <a:cubicBezTo>
                  <a:pt x="3880401" y="5306787"/>
                  <a:pt x="1809005" y="4689379"/>
                  <a:pt x="44477" y="3617225"/>
                </a:cubicBezTo>
                <a:lnTo>
                  <a:pt x="0" y="3588712"/>
                </a:lnTo>
                <a:close/>
              </a:path>
            </a:pathLst>
          </a:custGeom>
          <a:solidFill>
            <a:schemeClr val="bg1">
              <a:alpha val="9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6E0C919-2A7C-4279-B435-A4AD15859AE2}"/>
              </a:ext>
            </a:extLst>
          </p:cNvPr>
          <p:cNvSpPr txBox="1"/>
          <p:nvPr/>
        </p:nvSpPr>
        <p:spPr>
          <a:xfrm>
            <a:off x="1493520" y="790634"/>
            <a:ext cx="920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path path="circle">
                    <a:fillToRect r="100000" b="100000"/>
                  </a:path>
                </a:gradFill>
              </a:rPr>
              <a:t>Thank You!</a:t>
            </a:r>
            <a:endParaRPr lang="en-US" sz="8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8498CD-EA19-426F-A11B-58AA41E46911}"/>
              </a:ext>
            </a:extLst>
          </p:cNvPr>
          <p:cNvGrpSpPr/>
          <p:nvPr/>
        </p:nvGrpSpPr>
        <p:grpSpPr>
          <a:xfrm>
            <a:off x="5794375" y="2540431"/>
            <a:ext cx="603250" cy="0"/>
            <a:chOff x="7150100" y="3662052"/>
            <a:chExt cx="60325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F499B9-BC42-46C5-9848-2D9E967A6D39}"/>
                </a:ext>
              </a:extLst>
            </p:cNvPr>
            <p:cNvCxnSpPr>
              <a:cxnSpLocks/>
            </p:cNvCxnSpPr>
            <p:nvPr/>
          </p:nvCxnSpPr>
          <p:spPr>
            <a:xfrm>
              <a:off x="7150100" y="3662052"/>
              <a:ext cx="336550" cy="0"/>
            </a:xfrm>
            <a:prstGeom prst="line">
              <a:avLst/>
            </a:prstGeom>
            <a:ln w="635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171FC54-D9BC-468E-A831-95CC561C5ADD}"/>
                </a:ext>
              </a:extLst>
            </p:cNvPr>
            <p:cNvCxnSpPr>
              <a:cxnSpLocks/>
            </p:cNvCxnSpPr>
            <p:nvPr/>
          </p:nvCxnSpPr>
          <p:spPr>
            <a:xfrm>
              <a:off x="7620000" y="3662052"/>
              <a:ext cx="0" cy="0"/>
            </a:xfrm>
            <a:prstGeom prst="line">
              <a:avLst/>
            </a:prstGeom>
            <a:ln w="635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51A160-89A4-47A9-B08A-AF8B7FCE4D5A}"/>
                </a:ext>
              </a:extLst>
            </p:cNvPr>
            <p:cNvCxnSpPr>
              <a:cxnSpLocks/>
            </p:cNvCxnSpPr>
            <p:nvPr/>
          </p:nvCxnSpPr>
          <p:spPr>
            <a:xfrm>
              <a:off x="7753350" y="3662052"/>
              <a:ext cx="0" cy="0"/>
            </a:xfrm>
            <a:prstGeom prst="line">
              <a:avLst/>
            </a:prstGeom>
            <a:ln w="635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27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D47047A-6424-4BD5-B3FF-F5356C2D7D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744" y="3129075"/>
            <a:ext cx="2812511" cy="1280366"/>
          </a:xfrm>
          <a:prstGeom prst="rect">
            <a:avLst/>
          </a:prstGeom>
        </p:spPr>
      </p:pic>
      <p:sp>
        <p:nvSpPr>
          <p:cNvPr id="26" name="Subtitle 1">
            <a:extLst>
              <a:ext uri="{FF2B5EF4-FFF2-40B4-BE49-F238E27FC236}">
                <a16:creationId xmlns:a16="http://schemas.microsoft.com/office/drawing/2014/main" id="{7C87FCE6-00FD-492D-8822-7140EC4A558B}"/>
              </a:ext>
            </a:extLst>
          </p:cNvPr>
          <p:cNvSpPr txBox="1">
            <a:spLocks/>
          </p:cNvSpPr>
          <p:nvPr/>
        </p:nvSpPr>
        <p:spPr>
          <a:xfrm>
            <a:off x="989610" y="6108440"/>
            <a:ext cx="10212779" cy="415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800" dirty="0"/>
              <a:t>55 Exchange Place </a:t>
            </a:r>
            <a:r>
              <a:rPr lang="es-ES" sz="18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•</a:t>
            </a:r>
            <a:r>
              <a:rPr lang="es-ES" sz="1800" dirty="0"/>
              <a:t> Fifth Floor </a:t>
            </a:r>
            <a:r>
              <a:rPr lang="es-ES" sz="18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•</a:t>
            </a:r>
            <a:r>
              <a:rPr lang="es-ES" sz="1800" dirty="0"/>
              <a:t> New York, NY 10005 </a:t>
            </a:r>
            <a:r>
              <a:rPr lang="es-ES" sz="18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•</a:t>
            </a:r>
            <a:r>
              <a:rPr lang="es-ES" sz="1800" dirty="0"/>
              <a:t> </a:t>
            </a:r>
            <a:r>
              <a:rPr lang="en-US" sz="1800" dirty="0"/>
              <a:t>(212) 233-8955</a:t>
            </a:r>
            <a:r>
              <a:rPr lang="es-ES" sz="1800" dirty="0"/>
              <a:t> </a:t>
            </a:r>
            <a:r>
              <a:rPr lang="es-ES" sz="1800" dirty="0">
                <a:gradFill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•</a:t>
            </a:r>
            <a:r>
              <a:rPr lang="es-ES" sz="1800" dirty="0"/>
              <a:t> </a:t>
            </a:r>
            <a:r>
              <a:rPr lang="en-US" sz="1800" dirty="0">
                <a:hlinkClick r:id="rId4"/>
              </a:rPr>
              <a:t>www.HispanicFederation.org</a:t>
            </a:r>
            <a:endParaRPr lang="en-US" sz="1800" b="1" dirty="0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path path="circle">
                  <a:fillToRect r="100000" b="10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961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B5C6A-DDE2-4F7F-B019-6BABED450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</a:t>
            </a:r>
            <a:r>
              <a:rPr lang="en-US" dirty="0">
                <a:solidFill>
                  <a:schemeClr val="tx1"/>
                </a:solidFill>
              </a:rPr>
              <a:t>OUR PRESENTERS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664C78-FD39-4CA7-AC87-524A757765A5}"/>
              </a:ext>
            </a:extLst>
          </p:cNvPr>
          <p:cNvSpPr txBox="1"/>
          <p:nvPr/>
        </p:nvSpPr>
        <p:spPr>
          <a:xfrm>
            <a:off x="4610036" y="1382966"/>
            <a:ext cx="6741375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gradFill>
                  <a:gsLst>
                    <a:gs pos="0">
                      <a:schemeClr val="accent1">
                        <a:alpha val="97000"/>
                      </a:schemeClr>
                    </a:gs>
                    <a:gs pos="100000">
                      <a:schemeClr val="accent2"/>
                    </a:gs>
                  </a:gsLst>
                  <a:lin ang="2700000" scaled="0"/>
                </a:gradFill>
              </a:rPr>
              <a:t>Evelyn Laureano, Ph.D., LMSW</a:t>
            </a:r>
          </a:p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Former President/CEO</a:t>
            </a:r>
          </a:p>
          <a:p>
            <a:pPr algn="r"/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Neighborhood Self Help by Older Persons Project (SHOPP), Bronx, NY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D90A079F-9BE5-4D46-92FB-794F5C70BDDC}"/>
              </a:ext>
            </a:extLst>
          </p:cNvPr>
          <p:cNvSpPr txBox="1">
            <a:spLocks/>
          </p:cNvSpPr>
          <p:nvPr/>
        </p:nvSpPr>
        <p:spPr>
          <a:xfrm>
            <a:off x="2925342" y="3260403"/>
            <a:ext cx="8563652" cy="327313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D13239"/>
              </a:buClr>
            </a:pPr>
            <a:r>
              <a:rPr lang="en-US" dirty="0"/>
              <a:t>Long-time President/CEO of SHOPP, retiring in 2018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D13239"/>
              </a:buClr>
            </a:pPr>
            <a:r>
              <a:rPr lang="en-US" dirty="0"/>
              <a:t>Continues to assist SHOPP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D13239"/>
              </a:buClr>
            </a:pPr>
            <a:r>
              <a:rPr lang="en-US" dirty="0"/>
              <a:t>Currently teaching social work in aging courses at CUNY’s Lehman College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D13239"/>
              </a:buClr>
            </a:pPr>
            <a:r>
              <a:rPr lang="en-US" dirty="0"/>
              <a:t>Developed strengths-based social work practice models with minority elders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D13239"/>
              </a:buClr>
            </a:pPr>
            <a:r>
              <a:rPr lang="en-US" dirty="0"/>
              <a:t>Established first elder abuse intervention program in the Bronx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D13239"/>
              </a:buClr>
            </a:pPr>
            <a:r>
              <a:rPr lang="en-US" dirty="0"/>
              <a:t>Divides her time between New York and Puerto Rico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D13239"/>
              </a:buClr>
            </a:pPr>
            <a:r>
              <a:rPr lang="en-US" dirty="0"/>
              <a:t>MSW from Hunter College, Ph.D. from Yeshiva University </a:t>
            </a:r>
          </a:p>
          <a:p>
            <a:pPr>
              <a:spcBef>
                <a:spcPts val="600"/>
              </a:spcBef>
              <a:buClr>
                <a:srgbClr val="D13239"/>
              </a:buClr>
            </a:pPr>
            <a:endParaRPr lang="en-US" dirty="0"/>
          </a:p>
          <a:p>
            <a:pPr>
              <a:spcBef>
                <a:spcPts val="600"/>
              </a:spcBef>
              <a:buClr>
                <a:srgbClr val="D13239"/>
              </a:buClr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74BD8-0F85-43A4-8CD0-35028B6D67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58" r="10945"/>
          <a:stretch/>
        </p:blipFill>
        <p:spPr>
          <a:xfrm rot="21356267">
            <a:off x="733557" y="1812263"/>
            <a:ext cx="2108294" cy="2642903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8121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C36E4-785F-4441-8286-AE003D7D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MEET </a:t>
            </a:r>
            <a:r>
              <a:rPr lang="en-US" dirty="0">
                <a:solidFill>
                  <a:schemeClr val="tx1"/>
                </a:solidFill>
              </a:rPr>
              <a:t>OUR PRESENTERS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1A7914-B760-47B4-8895-5558B0DC6589}"/>
              </a:ext>
            </a:extLst>
          </p:cNvPr>
          <p:cNvSpPr txBox="1"/>
          <p:nvPr/>
        </p:nvSpPr>
        <p:spPr>
          <a:xfrm>
            <a:off x="2509197" y="1495500"/>
            <a:ext cx="885581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4B4B">
                        <a:alpha val="97000"/>
                      </a:srgbClr>
                    </a:gs>
                    <a:gs pos="100000">
                      <a:srgbClr val="F67A2E"/>
                    </a:gs>
                  </a:gsLst>
                  <a:lin ang="2700000" scaled="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Lillian Rodriguez Lopez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Consultant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</a:rPr>
              <a:t>Atlanta, GA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78CB732-95F0-4959-8BB0-8EBBF08A879E}"/>
              </a:ext>
            </a:extLst>
          </p:cNvPr>
          <p:cNvSpPr txBox="1">
            <a:spLocks/>
          </p:cNvSpPr>
          <p:nvPr/>
        </p:nvSpPr>
        <p:spPr>
          <a:xfrm>
            <a:off x="2799644" y="2933508"/>
            <a:ext cx="8551767" cy="3451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132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President/CEO of Hispanic Federation from 2004-2012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132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Currently a consultant to the Hispanic Federation and other corporate and nonprofit clients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132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Former Vice President, Stakeholder Relations and Consumer Public Affairs for The Coca-Cola Company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132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Board Chair of </a:t>
            </a: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Latino Community Fund Georgia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132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500" dirty="0">
                <a:solidFill>
                  <a:prstClr val="black"/>
                </a:solidFill>
                <a:latin typeface="Calibri" panose="020F0502020204030204"/>
              </a:rPr>
              <a:t>Board member of the National Puerto Rican Day Parade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1323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 in Communications from Fordham University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15BB0-AEC9-6C88-4CAC-B7F26EF58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1744363"/>
            <a:ext cx="1866259" cy="248834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238826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5EBB-75D8-4C62-A420-5EB6DF781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Webinar Scope and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CBFA6-A032-489E-8DC2-1E281D13AFF7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sz="3600" b="1" dirty="0">
                <a:solidFill>
                  <a:schemeClr val="accent2"/>
                </a:solidFill>
                <a:latin typeface="Quattrocento Sans" panose="020B0502050000020003" pitchFamily="34" charset="0"/>
              </a:rPr>
              <a:t>Succession planning </a:t>
            </a:r>
            <a:r>
              <a:rPr lang="en-US" sz="3600" b="1" dirty="0">
                <a:latin typeface="Quattrocento Sans" panose="020B0502050000020003" pitchFamily="34" charset="0"/>
              </a:rPr>
              <a:t>means preparing for leadership transition within your nonprofit – to ensure leadership continuity </a:t>
            </a:r>
          </a:p>
          <a:p>
            <a:pPr marL="914400" lvl="1" indent="-457200"/>
            <a:r>
              <a:rPr lang="en-US" sz="3200" b="1" dirty="0">
                <a:latin typeface="Quattrocento Sans" panose="020B0502050000020003" pitchFamily="34" charset="0"/>
              </a:rPr>
              <a:t>Transition can include Board, chief executive, or other senior positions</a:t>
            </a:r>
          </a:p>
          <a:p>
            <a:pPr marL="457200" indent="-457200"/>
            <a:r>
              <a:rPr lang="en-US" sz="3600" b="1" dirty="0">
                <a:latin typeface="Quattrocento Sans" panose="020B0502050000020003" pitchFamily="34" charset="0"/>
              </a:rPr>
              <a:t>This webinar will focus on planning for the succession of the </a:t>
            </a:r>
            <a:r>
              <a:rPr lang="en-US" sz="3600" b="1" dirty="0">
                <a:solidFill>
                  <a:schemeClr val="accent2"/>
                </a:solidFill>
                <a:latin typeface="Quattrocento Sans" panose="020B0502050000020003" pitchFamily="34" charset="0"/>
              </a:rPr>
              <a:t>chief executive</a:t>
            </a:r>
          </a:p>
          <a:p>
            <a:pPr marL="914400" lvl="1" indent="-457200"/>
            <a:r>
              <a:rPr lang="en-US" sz="3200" b="1" dirty="0">
                <a:latin typeface="Quattrocento Sans" panose="020B0502050000020003" pitchFamily="34" charset="0"/>
              </a:rPr>
              <a:t>Expected or unexpected</a:t>
            </a:r>
          </a:p>
          <a:p>
            <a:pPr marL="914400" lvl="1" indent="-457200"/>
            <a:r>
              <a:rPr lang="en-US" sz="3200" b="1" dirty="0">
                <a:latin typeface="Quattrocento Sans" panose="020B0502050000020003" pitchFamily="34" charset="0"/>
              </a:rPr>
              <a:t>Immediate or in a year or more</a:t>
            </a:r>
          </a:p>
          <a:p>
            <a:pPr marL="914400" lvl="1" indent="-457200"/>
            <a:endParaRPr lang="en-US" sz="3200" b="1" dirty="0">
              <a:latin typeface="Quattrocento Sans" panose="020B0502050000020003" pitchFamily="34" charset="0"/>
            </a:endParaRPr>
          </a:p>
          <a:p>
            <a:pPr marL="457200" indent="-457200"/>
            <a:endParaRPr lang="en-US" sz="3600" b="1" dirty="0">
              <a:latin typeface="Quattrocento Sans" panose="020B05020500000200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Chair Empty Computer Image &amp; Photo (Free Trial) | Bigstock">
            <a:extLst>
              <a:ext uri="{FF2B5EF4-FFF2-40B4-BE49-F238E27FC236}">
                <a16:creationId xmlns:a16="http://schemas.microsoft.com/office/drawing/2014/main" id="{CE631708-C251-43AC-AD38-40BFD5B2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72"/>
          <a:stretch/>
        </p:blipFill>
        <p:spPr bwMode="auto">
          <a:xfrm>
            <a:off x="8677587" y="4455871"/>
            <a:ext cx="2673824" cy="177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921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372" y="724869"/>
            <a:ext cx="10520039" cy="49939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Experience with Executive Transitions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4"/>
          </p:nvPr>
        </p:nvSpPr>
        <p:spPr>
          <a:xfrm>
            <a:off x="831376" y="1406318"/>
            <a:ext cx="10522424" cy="5152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types of executive transitions/successions have you experienced or closely observed? </a:t>
            </a:r>
            <a:r>
              <a:rPr lang="en-US" i="1" dirty="0"/>
              <a:t>Check all that apply.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No experience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The scheduled departure of the founding chief executive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The scheduled departure of a chief executive who was not the founder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temporary emergency transition – executive returned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A permanent emergency or unexpected transition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Termination/firing of a chief executive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700" dirty="0"/>
              <a:t>Development of internal staff for possible promotion to chief executive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D13236-2330-4089-9583-8B0F7A4766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Poll #1</a:t>
            </a:r>
          </a:p>
        </p:txBody>
      </p:sp>
    </p:spTree>
    <p:extLst>
      <p:ext uri="{BB962C8B-B14F-4D97-AF65-F5344CB8AC3E}">
        <p14:creationId xmlns:p14="http://schemas.microsoft.com/office/powerpoint/2010/main" val="97677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9784-C759-47A5-AEB1-2F9EBE168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Importance of the Board’s Role in Transitions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98B9A-C52C-4630-BA46-7F7A3CCE35D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8987" y="1517246"/>
            <a:ext cx="10522424" cy="4063747"/>
          </a:xfrm>
        </p:spPr>
        <p:txBody>
          <a:bodyPr>
            <a:normAutofit/>
          </a:bodyPr>
          <a:lstStyle/>
          <a:p>
            <a:pPr marL="400050" indent="-400050"/>
            <a:r>
              <a:rPr lang="en-US" sz="3200" b="0" i="0" dirty="0">
                <a:solidFill>
                  <a:srgbClr val="2D2D2D"/>
                </a:solidFill>
                <a:effectLst/>
                <a:cs typeface="Aharoni" panose="02010803020104030203" pitchFamily="2" charset="-79"/>
              </a:rPr>
              <a:t>Hiring – and keeping – the right leader is one of a nonprofit Board’s most important responsibilities </a:t>
            </a:r>
          </a:p>
          <a:p>
            <a:pPr marL="400050" indent="-400050"/>
            <a:r>
              <a:rPr lang="en-US" sz="3200" dirty="0">
                <a:solidFill>
                  <a:srgbClr val="2D2D2D"/>
                </a:solidFill>
                <a:cs typeface="Aharoni" panose="02010803020104030203" pitchFamily="2" charset="-79"/>
              </a:rPr>
              <a:t>The Board should play the lead role in chief executive transitions</a:t>
            </a:r>
            <a:endParaRPr lang="en-US" sz="3200" b="0" i="0" dirty="0">
              <a:solidFill>
                <a:srgbClr val="2D2D2D"/>
              </a:solidFill>
              <a:effectLst/>
              <a:cs typeface="Aharoni" panose="02010803020104030203" pitchFamily="2" charset="-79"/>
            </a:endParaRPr>
          </a:p>
          <a:p>
            <a:pPr marL="400050" indent="-400050">
              <a:spcBef>
                <a:spcPts val="0"/>
              </a:spcBef>
            </a:pPr>
            <a:r>
              <a:rPr lang="en-US" sz="3200" dirty="0">
                <a:solidFill>
                  <a:srgbClr val="2D2D2D"/>
                </a:solidFill>
                <a:cs typeface="Aharoni" panose="02010803020104030203" pitchFamily="2" charset="-79"/>
              </a:rPr>
              <a:t>A</a:t>
            </a:r>
            <a:r>
              <a:rPr lang="en-US" sz="3200" b="0" i="0" dirty="0">
                <a:solidFill>
                  <a:srgbClr val="2D2D2D"/>
                </a:solidFill>
                <a:effectLst/>
                <a:cs typeface="Aharoni" panose="02010803020104030203" pitchFamily="2" charset="-79"/>
              </a:rPr>
              <a:t> good succession plan helps the Board bring in a qualified leader who “fits” the organization and will help it move forward successfully </a:t>
            </a:r>
            <a:endParaRPr lang="en-US" sz="3200" dirty="0">
              <a:cs typeface="Aharoni" panose="02010803020104030203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68CA105-072C-4628-9A11-6DF0AB590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77" y="4366833"/>
            <a:ext cx="2216088" cy="19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593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-working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4B4B"/>
      </a:accent1>
      <a:accent2>
        <a:srgbClr val="F67A2E"/>
      </a:accent2>
      <a:accent3>
        <a:srgbClr val="E60037"/>
      </a:accent3>
      <a:accent4>
        <a:srgbClr val="FF8947"/>
      </a:accent4>
      <a:accent5>
        <a:srgbClr val="C4002F"/>
      </a:accent5>
      <a:accent6>
        <a:srgbClr val="FF661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2702F53F8268499E51B9A98F803B5B" ma:contentTypeVersion="13" ma:contentTypeDescription="Create a new document." ma:contentTypeScope="" ma:versionID="268b740f180cbdc0c4cf50cd4d1a7156">
  <xsd:schema xmlns:xsd="http://www.w3.org/2001/XMLSchema" xmlns:xs="http://www.w3.org/2001/XMLSchema" xmlns:p="http://schemas.microsoft.com/office/2006/metadata/properties" xmlns:ns3="7db9656e-9afa-4640-8a74-689ddb08ccab" xmlns:ns4="9930e308-5c4c-43cf-8c64-b0a696c8e356" targetNamespace="http://schemas.microsoft.com/office/2006/metadata/properties" ma:root="true" ma:fieldsID="3be2af3eff9c5fc278bb1d35efb81fde" ns3:_="" ns4:_="">
    <xsd:import namespace="7db9656e-9afa-4640-8a74-689ddb08ccab"/>
    <xsd:import namespace="9930e308-5c4c-43cf-8c64-b0a696c8e35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9656e-9afa-4640-8a74-689ddb08c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30e308-5c4c-43cf-8c64-b0a696c8e35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CA0191-6639-4865-B4C9-28FD06347096}">
  <ds:schemaRefs>
    <ds:schemaRef ds:uri="http://purl.org/dc/terms/"/>
    <ds:schemaRef ds:uri="http://schemas.openxmlformats.org/package/2006/metadata/core-properties"/>
    <ds:schemaRef ds:uri="7db9656e-9afa-4640-8a74-689ddb08cca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930e308-5c4c-43cf-8c64-b0a696c8e35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DC0C5B8-A2D7-49EF-867A-BAC8A38F8E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6457C3-730C-4B26-B0A8-25F2228391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9656e-9afa-4640-8a74-689ddb08ccab"/>
    <ds:schemaRef ds:uri="9930e308-5c4c-43cf-8c64-b0a696c8e3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43631</TotalTime>
  <Words>2945</Words>
  <Application>Microsoft Office PowerPoint</Application>
  <PresentationFormat>Widescreen</PresentationFormat>
  <Paragraphs>417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Avenir-Medium</vt:lpstr>
      <vt:lpstr>Calibri</vt:lpstr>
      <vt:lpstr>Calibri Light</vt:lpstr>
      <vt:lpstr>Font Awesome 5 Pro Solid</vt:lpstr>
      <vt:lpstr>Quattrocento Sans</vt:lpstr>
      <vt:lpstr>Scala</vt:lpstr>
      <vt:lpstr>Scala Sans</vt:lpstr>
      <vt:lpstr>1_Office Theme</vt:lpstr>
      <vt:lpstr>PowerPoint Presentation</vt:lpstr>
      <vt:lpstr>PowerPoint Presentation</vt:lpstr>
      <vt:lpstr>Webinar Agenda</vt:lpstr>
      <vt:lpstr>MEET OUR PRESENTERS</vt:lpstr>
      <vt:lpstr>MEET OUR PRESENTERS</vt:lpstr>
      <vt:lpstr>MEET OUR PRESENTERS</vt:lpstr>
      <vt:lpstr>Webinar Scope and Focus</vt:lpstr>
      <vt:lpstr>Experience with Executive Transitions</vt:lpstr>
      <vt:lpstr>Importance of the Board’s Role in Transitions</vt:lpstr>
      <vt:lpstr>Executive Turnover: An Increasing Trend</vt:lpstr>
      <vt:lpstr>Nonprofit Executive Turnover, cont.</vt:lpstr>
      <vt:lpstr>PowerPoint Presentation</vt:lpstr>
      <vt:lpstr>Executive Transitions in Your Nonprofit</vt:lpstr>
      <vt:lpstr>Types of Succession Planning</vt:lpstr>
      <vt:lpstr>Three Types of Succession Planning</vt:lpstr>
      <vt:lpstr>Transition Planning by Your Board of Directors </vt:lpstr>
      <vt:lpstr>Not Just a Plan:  What Makes a Nonprofit Succession-Ready? </vt:lpstr>
      <vt:lpstr>Information Checklists for Succession Planning</vt:lpstr>
      <vt:lpstr>Research: External Hiring Increases Risk</vt:lpstr>
      <vt:lpstr>Building Bench Strength</vt:lpstr>
      <vt:lpstr>Sharing Experiences: Building Bench Strength and Hiring from Within</vt:lpstr>
      <vt:lpstr>Emergency Succession Plan </vt:lpstr>
      <vt:lpstr>Priorities for the First 48 Hours</vt:lpstr>
      <vt:lpstr>When the Board Creates the Transition: Terminating a Chief Executive</vt:lpstr>
      <vt:lpstr>An Acting vs. an Interim Director</vt:lpstr>
      <vt:lpstr>Sharing Experiences: Emergency/Unexpected Transitions</vt:lpstr>
      <vt:lpstr>Scheduled-Departure Succession Planning </vt:lpstr>
      <vt:lpstr>Planned Executive Transition: A Five-Part Process </vt:lpstr>
      <vt:lpstr>Who should be involved?</vt:lpstr>
      <vt:lpstr>Key Board Decisions and Roles </vt:lpstr>
      <vt:lpstr>Outgoing Executive Can Ease a Planned Transition</vt:lpstr>
      <vt:lpstr>Sharing Experience: Scheduled Executive Transitions </vt:lpstr>
      <vt:lpstr>The Transition Doesn’t End with Hiring</vt:lpstr>
      <vt:lpstr>How the New Chief Executive Can Maximize Success</vt:lpstr>
      <vt:lpstr>Countering the “Clean Break” Myth</vt:lpstr>
      <vt:lpstr>Sharing Experience: Roles of a Former Leader</vt:lpstr>
      <vt:lpstr>Sum Up</vt:lpstr>
      <vt:lpstr>Materials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Wilkes</dc:creator>
  <cp:lastModifiedBy>HIla Berl</cp:lastModifiedBy>
  <cp:revision>696</cp:revision>
  <cp:lastPrinted>2020-12-07T21:14:17Z</cp:lastPrinted>
  <dcterms:created xsi:type="dcterms:W3CDTF">2020-03-19T11:59:45Z</dcterms:created>
  <dcterms:modified xsi:type="dcterms:W3CDTF">2022-06-16T14:32:46Z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0x010100452702F53F8268499E51B9A98F803B5B</vt:lpwstr>
  </property>
</Properties>
</file>